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handoutMasterIdLst>
    <p:handoutMasterId r:id="rId46"/>
  </p:handoutMasterIdLst>
  <p:sldIdLst>
    <p:sldId id="256" r:id="rId5"/>
    <p:sldId id="259" r:id="rId6"/>
    <p:sldId id="258" r:id="rId7"/>
    <p:sldId id="268" r:id="rId8"/>
    <p:sldId id="269" r:id="rId9"/>
    <p:sldId id="271" r:id="rId10"/>
    <p:sldId id="270" r:id="rId11"/>
    <p:sldId id="272" r:id="rId12"/>
    <p:sldId id="274" r:id="rId13"/>
    <p:sldId id="273" r:id="rId14"/>
    <p:sldId id="275" r:id="rId15"/>
    <p:sldId id="321" r:id="rId16"/>
    <p:sldId id="257" r:id="rId17"/>
    <p:sldId id="295" r:id="rId18"/>
    <p:sldId id="317" r:id="rId19"/>
    <p:sldId id="263" r:id="rId20"/>
    <p:sldId id="320" r:id="rId21"/>
    <p:sldId id="265" r:id="rId22"/>
    <p:sldId id="267" r:id="rId23"/>
    <p:sldId id="266" r:id="rId24"/>
    <p:sldId id="323" r:id="rId25"/>
    <p:sldId id="324" r:id="rId26"/>
    <p:sldId id="325" r:id="rId27"/>
    <p:sldId id="341" r:id="rId28"/>
    <p:sldId id="327" r:id="rId29"/>
    <p:sldId id="328" r:id="rId30"/>
    <p:sldId id="329" r:id="rId31"/>
    <p:sldId id="332" r:id="rId32"/>
    <p:sldId id="333" r:id="rId33"/>
    <p:sldId id="331" r:id="rId34"/>
    <p:sldId id="330" r:id="rId35"/>
    <p:sldId id="335" r:id="rId36"/>
    <p:sldId id="334" r:id="rId37"/>
    <p:sldId id="336" r:id="rId38"/>
    <p:sldId id="337" r:id="rId39"/>
    <p:sldId id="339" r:id="rId40"/>
    <p:sldId id="338" r:id="rId41"/>
    <p:sldId id="340" r:id="rId42"/>
    <p:sldId id="264" r:id="rId43"/>
    <p:sldId id="26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3232"/>
    <a:srgbClr val="808080"/>
    <a:srgbClr val="F1B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9FF081-A858-4FE2-BDC7-89413739E533}" v="30" dt="2026-02-05T15:25:26.9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624" autoAdjust="0"/>
  </p:normalViewPr>
  <p:slideViewPr>
    <p:cSldViewPr snapToGrid="0">
      <p:cViewPr varScale="1">
        <p:scale>
          <a:sx n="86" d="100"/>
          <a:sy n="86" d="100"/>
        </p:scale>
        <p:origin x="1752" y="5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nters Juel, Lynsey (lwintersjuel@uidaho.edu)" userId="1695cc6d-5984-48a5-a747-fc5cdf2c4225" providerId="ADAL" clId="{15A807CD-4ABB-4535-A7CA-16A8BC4A290F}"/>
    <pc:docChg chg="undo custSel modSld">
      <pc:chgData name="Winters Juel, Lynsey (lwintersjuel@uidaho.edu)" userId="1695cc6d-5984-48a5-a747-fc5cdf2c4225" providerId="ADAL" clId="{15A807CD-4ABB-4535-A7CA-16A8BC4A290F}" dt="2026-02-05T15:26:20.140" v="53" actId="1076"/>
      <pc:docMkLst>
        <pc:docMk/>
      </pc:docMkLst>
      <pc:sldChg chg="delSp modSp mod">
        <pc:chgData name="Winters Juel, Lynsey (lwintersjuel@uidaho.edu)" userId="1695cc6d-5984-48a5-a747-fc5cdf2c4225" providerId="ADAL" clId="{15A807CD-4ABB-4535-A7CA-16A8BC4A290F}" dt="2026-02-05T15:22:35.327" v="35" actId="14100"/>
        <pc:sldMkLst>
          <pc:docMk/>
          <pc:sldMk cId="4176620574" sldId="273"/>
        </pc:sldMkLst>
        <pc:spChg chg="mod">
          <ac:chgData name="Winters Juel, Lynsey (lwintersjuel@uidaho.edu)" userId="1695cc6d-5984-48a5-a747-fc5cdf2c4225" providerId="ADAL" clId="{15A807CD-4ABB-4535-A7CA-16A8BC4A290F}" dt="2026-02-05T15:22:35.327" v="35" actId="14100"/>
          <ac:spMkLst>
            <pc:docMk/>
            <pc:sldMk cId="4176620574" sldId="273"/>
            <ac:spMk id="4" creationId="{08CD560B-5D3D-432D-BE0A-A62A7E6F8A61}"/>
          </ac:spMkLst>
        </pc:spChg>
        <pc:spChg chg="del mod">
          <ac:chgData name="Winters Juel, Lynsey (lwintersjuel@uidaho.edu)" userId="1695cc6d-5984-48a5-a747-fc5cdf2c4225" providerId="ADAL" clId="{15A807CD-4ABB-4535-A7CA-16A8BC4A290F}" dt="2026-02-05T15:22:21.224" v="30" actId="478"/>
          <ac:spMkLst>
            <pc:docMk/>
            <pc:sldMk cId="4176620574" sldId="273"/>
            <ac:spMk id="7" creationId="{71C4E1BD-7157-41DD-8A6F-838BB7E164D1}"/>
          </ac:spMkLst>
        </pc:spChg>
        <pc:spChg chg="mod">
          <ac:chgData name="Winters Juel, Lynsey (lwintersjuel@uidaho.edu)" userId="1695cc6d-5984-48a5-a747-fc5cdf2c4225" providerId="ADAL" clId="{15A807CD-4ABB-4535-A7CA-16A8BC4A290F}" dt="2026-02-05T15:22:27.997" v="33" actId="14100"/>
          <ac:spMkLst>
            <pc:docMk/>
            <pc:sldMk cId="4176620574" sldId="273"/>
            <ac:spMk id="8" creationId="{C6C1362F-8689-4ECD-B34B-E9D4F71E8AA3}"/>
          </ac:spMkLst>
        </pc:spChg>
      </pc:sldChg>
      <pc:sldChg chg="modSp mod">
        <pc:chgData name="Winters Juel, Lynsey (lwintersjuel@uidaho.edu)" userId="1695cc6d-5984-48a5-a747-fc5cdf2c4225" providerId="ADAL" clId="{15A807CD-4ABB-4535-A7CA-16A8BC4A290F}" dt="2026-02-05T15:23:22.369" v="41" actId="1076"/>
        <pc:sldMkLst>
          <pc:docMk/>
          <pc:sldMk cId="1764678841" sldId="320"/>
        </pc:sldMkLst>
        <pc:picChg chg="mod">
          <ac:chgData name="Winters Juel, Lynsey (lwintersjuel@uidaho.edu)" userId="1695cc6d-5984-48a5-a747-fc5cdf2c4225" providerId="ADAL" clId="{15A807CD-4ABB-4535-A7CA-16A8BC4A290F}" dt="2026-02-05T15:23:17.829" v="40" actId="1076"/>
          <ac:picMkLst>
            <pc:docMk/>
            <pc:sldMk cId="1764678841" sldId="320"/>
            <ac:picMk id="2" creationId="{880FB891-D323-4D04-8784-4DD2EDA73DF8}"/>
          </ac:picMkLst>
        </pc:picChg>
        <pc:picChg chg="mod">
          <ac:chgData name="Winters Juel, Lynsey (lwintersjuel@uidaho.edu)" userId="1695cc6d-5984-48a5-a747-fc5cdf2c4225" providerId="ADAL" clId="{15A807CD-4ABB-4535-A7CA-16A8BC4A290F}" dt="2026-02-05T15:23:22.369" v="41" actId="1076"/>
          <ac:picMkLst>
            <pc:docMk/>
            <pc:sldMk cId="1764678841" sldId="320"/>
            <ac:picMk id="6" creationId="{301EDA55-E72B-4692-91E1-DA05D4F24FFD}"/>
          </ac:picMkLst>
        </pc:picChg>
      </pc:sldChg>
      <pc:sldChg chg="modSp mod">
        <pc:chgData name="Winters Juel, Lynsey (lwintersjuel@uidaho.edu)" userId="1695cc6d-5984-48a5-a747-fc5cdf2c4225" providerId="ADAL" clId="{15A807CD-4ABB-4535-A7CA-16A8BC4A290F}" dt="2026-02-05T15:24:27.679" v="50" actId="20577"/>
        <pc:sldMkLst>
          <pc:docMk/>
          <pc:sldMk cId="3783863685" sldId="324"/>
        </pc:sldMkLst>
        <pc:spChg chg="mod">
          <ac:chgData name="Winters Juel, Lynsey (lwintersjuel@uidaho.edu)" userId="1695cc6d-5984-48a5-a747-fc5cdf2c4225" providerId="ADAL" clId="{15A807CD-4ABB-4535-A7CA-16A8BC4A290F}" dt="2026-02-05T15:24:27.679" v="50" actId="20577"/>
          <ac:spMkLst>
            <pc:docMk/>
            <pc:sldMk cId="3783863685" sldId="324"/>
            <ac:spMk id="5" creationId="{A24A98D3-8EDE-4FEB-8BC1-6F855CBFD58C}"/>
          </ac:spMkLst>
        </pc:spChg>
      </pc:sldChg>
      <pc:sldChg chg="modSp">
        <pc:chgData name="Winters Juel, Lynsey (lwintersjuel@uidaho.edu)" userId="1695cc6d-5984-48a5-a747-fc5cdf2c4225" providerId="ADAL" clId="{15A807CD-4ABB-4535-A7CA-16A8BC4A290F}" dt="2026-02-05T15:25:26.972" v="51" actId="1076"/>
        <pc:sldMkLst>
          <pc:docMk/>
          <pc:sldMk cId="2049855277" sldId="327"/>
        </pc:sldMkLst>
        <pc:picChg chg="mod">
          <ac:chgData name="Winters Juel, Lynsey (lwintersjuel@uidaho.edu)" userId="1695cc6d-5984-48a5-a747-fc5cdf2c4225" providerId="ADAL" clId="{15A807CD-4ABB-4535-A7CA-16A8BC4A290F}" dt="2026-02-05T15:25:26.972" v="51" actId="1076"/>
          <ac:picMkLst>
            <pc:docMk/>
            <pc:sldMk cId="2049855277" sldId="327"/>
            <ac:picMk id="3074" creationId="{87749CD4-F42C-4D77-A690-AB3937E4A48E}"/>
          </ac:picMkLst>
        </pc:picChg>
      </pc:sldChg>
      <pc:sldChg chg="modSp mod">
        <pc:chgData name="Winters Juel, Lynsey (lwintersjuel@uidaho.edu)" userId="1695cc6d-5984-48a5-a747-fc5cdf2c4225" providerId="ADAL" clId="{15A807CD-4ABB-4535-A7CA-16A8BC4A290F}" dt="2026-02-05T15:26:20.140" v="53" actId="1076"/>
        <pc:sldMkLst>
          <pc:docMk/>
          <pc:sldMk cId="2107726061" sldId="337"/>
        </pc:sldMkLst>
        <pc:picChg chg="mod">
          <ac:chgData name="Winters Juel, Lynsey (lwintersjuel@uidaho.edu)" userId="1695cc6d-5984-48a5-a747-fc5cdf2c4225" providerId="ADAL" clId="{15A807CD-4ABB-4535-A7CA-16A8BC4A290F}" dt="2026-02-05T15:26:20.140" v="53" actId="1076"/>
          <ac:picMkLst>
            <pc:docMk/>
            <pc:sldMk cId="2107726061" sldId="337"/>
            <ac:picMk id="7" creationId="{E4AD09AE-56CE-4491-8420-4362A0DBF2A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911815-4E0D-28DC-E6FE-80D6D63E9F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5DF87C-C8C5-470D-8161-A57DCE294E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BF26B0-3940-4E68-896C-39F1A318375F}" type="datetimeFigureOut">
              <a:rPr lang="en-US" smtClean="0"/>
              <a:t>2/5/2026</a:t>
            </a:fld>
            <a:endParaRPr lang="en-US"/>
          </a:p>
        </p:txBody>
      </p:sp>
      <p:sp>
        <p:nvSpPr>
          <p:cNvPr id="4" name="Footer Placeholder 3">
            <a:extLst>
              <a:ext uri="{FF2B5EF4-FFF2-40B4-BE49-F238E27FC236}">
                <a16:creationId xmlns:a16="http://schemas.microsoft.com/office/drawing/2014/main" id="{32F12504-6D20-0441-7221-078D9014DA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C9C663-1983-D8C6-B55B-EDE17F7187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71BC19-F2E2-4E71-8540-95EEB1230A51}" type="slidenum">
              <a:rPr lang="en-US" smtClean="0"/>
              <a:t>‹#›</a:t>
            </a:fld>
            <a:endParaRPr lang="en-US"/>
          </a:p>
        </p:txBody>
      </p:sp>
    </p:spTree>
    <p:extLst>
      <p:ext uri="{BB962C8B-B14F-4D97-AF65-F5344CB8AC3E}">
        <p14:creationId xmlns:p14="http://schemas.microsoft.com/office/powerpoint/2010/main" val="34327549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DB26F3-0AD8-4059-9174-AE24C72DE32B}"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D9DD3-2A75-4232-B7DB-79BFF826DE4F}" type="slidenum">
              <a:rPr lang="en-US" smtClean="0"/>
              <a:t>‹#›</a:t>
            </a:fld>
            <a:endParaRPr lang="en-US"/>
          </a:p>
        </p:txBody>
      </p:sp>
    </p:spTree>
    <p:extLst>
      <p:ext uri="{BB962C8B-B14F-4D97-AF65-F5344CB8AC3E}">
        <p14:creationId xmlns:p14="http://schemas.microsoft.com/office/powerpoint/2010/main" val="220536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basics, there are basic components</a:t>
            </a:r>
          </a:p>
          <a:p>
            <a:r>
              <a:rPr lang="en-US" dirty="0"/>
              <a:t>Pump with inflow cannula</a:t>
            </a:r>
          </a:p>
          <a:p>
            <a:r>
              <a:rPr lang="en-US" dirty="0"/>
              <a:t>Outflow graft that is sown onto the aorta</a:t>
            </a:r>
          </a:p>
          <a:p>
            <a:r>
              <a:rPr lang="en-US" dirty="0"/>
              <a:t>Pump needs power</a:t>
            </a:r>
          </a:p>
          <a:p>
            <a:r>
              <a:rPr lang="en-US" dirty="0"/>
              <a:t>Percutaneous lead that goes from pump to controller- called the driveline</a:t>
            </a:r>
          </a:p>
          <a:p>
            <a:r>
              <a:rPr lang="en-US" dirty="0"/>
              <a:t>Batteries to run </a:t>
            </a:r>
          </a:p>
        </p:txBody>
      </p:sp>
      <p:sp>
        <p:nvSpPr>
          <p:cNvPr id="4" name="Slide Number Placeholder 3"/>
          <p:cNvSpPr>
            <a:spLocks noGrp="1"/>
          </p:cNvSpPr>
          <p:nvPr>
            <p:ph type="sldNum" sz="quarter" idx="5"/>
          </p:nvPr>
        </p:nvSpPr>
        <p:spPr/>
        <p:txBody>
          <a:bodyPr/>
          <a:lstStyle/>
          <a:p>
            <a:fld id="{C38F6C27-986A-4B5C-A2F2-35DCBEFC21D4}" type="slidenum">
              <a:rPr lang="en-US" smtClean="0"/>
              <a:t>13</a:t>
            </a:fld>
            <a:endParaRPr lang="en-US"/>
          </a:p>
        </p:txBody>
      </p:sp>
    </p:spTree>
    <p:extLst>
      <p:ext uri="{BB962C8B-B14F-4D97-AF65-F5344CB8AC3E}">
        <p14:creationId xmlns:p14="http://schemas.microsoft.com/office/powerpoint/2010/main" val="88883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DCD refers to the recovery of organs from a patient who has died due to the irreversible loss of circulatory and respiratory function — when the heart has stopped beating and cannot be restarted. This is distinct from Donation after Brain Death (DBD), where death is declared based on irreversible loss of brain function.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Typically, DCD is an option after a patient has suffered a catastrophic neurologic injury but does not meet the medical criteria for brain death. The first step in the DCD process is the determination by the patient’s doctor that continued life-sustaining support of circulatory and lung function for this patient is futile, is not in the patient’s best interest, and that it should be withdrawn.</a:t>
            </a:r>
            <a:endParaRPr lang="en-US" dirty="0"/>
          </a:p>
        </p:txBody>
      </p:sp>
      <p:sp>
        <p:nvSpPr>
          <p:cNvPr id="4" name="Slide Number Placeholder 3"/>
          <p:cNvSpPr>
            <a:spLocks noGrp="1"/>
          </p:cNvSpPr>
          <p:nvPr>
            <p:ph type="sldNum" sz="quarter" idx="5"/>
          </p:nvPr>
        </p:nvSpPr>
        <p:spPr/>
        <p:txBody>
          <a:bodyPr/>
          <a:lstStyle/>
          <a:p>
            <a:fld id="{BCDD9DD3-2A75-4232-B7DB-79BFF826DE4F}" type="slidenum">
              <a:rPr lang="en-US" smtClean="0"/>
              <a:t>30</a:t>
            </a:fld>
            <a:endParaRPr lang="en-US"/>
          </a:p>
        </p:txBody>
      </p:sp>
    </p:spTree>
    <p:extLst>
      <p:ext uri="{BB962C8B-B14F-4D97-AF65-F5344CB8AC3E}">
        <p14:creationId xmlns:p14="http://schemas.microsoft.com/office/powerpoint/2010/main" val="3967889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Biatrial</a:t>
            </a:r>
            <a:r>
              <a:rPr lang="en-US" dirty="0"/>
              <a:t> (now less used)- connects donor hearts left atrial to </a:t>
            </a:r>
            <a:r>
              <a:rPr lang="en-US" dirty="0" err="1"/>
              <a:t>receipient</a:t>
            </a:r>
            <a:r>
              <a:rPr lang="en-US" dirty="0"/>
              <a:t> left atrial and donor right atrium to </a:t>
            </a:r>
            <a:r>
              <a:rPr lang="en-US" dirty="0" err="1"/>
              <a:t>receipient</a:t>
            </a:r>
            <a:r>
              <a:rPr lang="en-US" dirty="0"/>
              <a:t> right atrium- leaves more native atrial tissue</a:t>
            </a:r>
          </a:p>
          <a:p>
            <a:r>
              <a:rPr lang="en-US" dirty="0"/>
              <a:t>Pros: quickly, simpler surgery, shorter time. Cons: higher risk of </a:t>
            </a:r>
            <a:r>
              <a:rPr lang="en-US" dirty="0" err="1"/>
              <a:t>arrhtymias</a:t>
            </a:r>
            <a:r>
              <a:rPr lang="en-US" dirty="0"/>
              <a:t>, tricuspid regurgitation and atrial dysfunction</a:t>
            </a:r>
          </a:p>
          <a:p>
            <a:endParaRPr lang="en-US" dirty="0"/>
          </a:p>
          <a:p>
            <a:r>
              <a:rPr lang="en-US" dirty="0" err="1"/>
              <a:t>Bicaval</a:t>
            </a:r>
            <a:r>
              <a:rPr lang="en-US" dirty="0"/>
              <a:t>: connects donor left atrial to </a:t>
            </a:r>
            <a:r>
              <a:rPr lang="en-US" dirty="0" err="1"/>
              <a:t>receipient</a:t>
            </a:r>
            <a:r>
              <a:rPr lang="en-US" dirty="0"/>
              <a:t> left atrium, but directly connects donor vena </a:t>
            </a:r>
            <a:r>
              <a:rPr lang="en-US" dirty="0" err="1"/>
              <a:t>cavae</a:t>
            </a:r>
            <a:r>
              <a:rPr lang="en-US" dirty="0"/>
              <a:t> (superior and inferior to recipients- preserved more </a:t>
            </a:r>
            <a:r>
              <a:rPr lang="en-US" dirty="0" err="1"/>
              <a:t>natrive</a:t>
            </a:r>
            <a:r>
              <a:rPr lang="en-US" dirty="0"/>
              <a:t> right atrial function</a:t>
            </a:r>
          </a:p>
          <a:p>
            <a:r>
              <a:rPr lang="en-US" dirty="0"/>
              <a:t>Pros: Better right atrial function and morphology and lower incidence of </a:t>
            </a:r>
            <a:r>
              <a:rPr lang="en-US" dirty="0" err="1"/>
              <a:t>arrhtymias</a:t>
            </a:r>
            <a:r>
              <a:rPr lang="en-US" dirty="0"/>
              <a:t> with better </a:t>
            </a:r>
            <a:r>
              <a:rPr lang="en-US" dirty="0" err="1"/>
              <a:t>better</a:t>
            </a:r>
            <a:r>
              <a:rPr lang="en-US" dirty="0"/>
              <a:t> sinus node function. Cons: more complex and takes longer to perform.</a:t>
            </a:r>
          </a:p>
        </p:txBody>
      </p:sp>
      <p:sp>
        <p:nvSpPr>
          <p:cNvPr id="4" name="Slide Number Placeholder 3"/>
          <p:cNvSpPr>
            <a:spLocks noGrp="1"/>
          </p:cNvSpPr>
          <p:nvPr>
            <p:ph type="sldNum" sz="quarter" idx="5"/>
          </p:nvPr>
        </p:nvSpPr>
        <p:spPr/>
        <p:txBody>
          <a:bodyPr/>
          <a:lstStyle/>
          <a:p>
            <a:fld id="{BCDD9DD3-2A75-4232-B7DB-79BFF826DE4F}" type="slidenum">
              <a:rPr lang="en-US" smtClean="0"/>
              <a:t>31</a:t>
            </a:fld>
            <a:endParaRPr lang="en-US"/>
          </a:p>
        </p:txBody>
      </p:sp>
    </p:spTree>
    <p:extLst>
      <p:ext uri="{BB962C8B-B14F-4D97-AF65-F5344CB8AC3E}">
        <p14:creationId xmlns:p14="http://schemas.microsoft.com/office/powerpoint/2010/main" val="623315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include any references you have in your presentation.</a:t>
            </a:r>
          </a:p>
          <a:p>
            <a:endParaRPr lang="en-US"/>
          </a:p>
        </p:txBody>
      </p:sp>
      <p:sp>
        <p:nvSpPr>
          <p:cNvPr id="4" name="Slide Number Placeholder 3"/>
          <p:cNvSpPr>
            <a:spLocks noGrp="1"/>
          </p:cNvSpPr>
          <p:nvPr>
            <p:ph type="sldNum" sz="quarter" idx="5"/>
          </p:nvPr>
        </p:nvSpPr>
        <p:spPr/>
        <p:txBody>
          <a:bodyPr/>
          <a:lstStyle/>
          <a:p>
            <a:fld id="{262C1B16-A43B-40FA-94B3-7D9CB7837FFF}" type="slidenum">
              <a:rPr lang="en-US" smtClean="0"/>
              <a:t>40</a:t>
            </a:fld>
            <a:endParaRPr lang="en-US"/>
          </a:p>
        </p:txBody>
      </p:sp>
    </p:spTree>
    <p:extLst>
      <p:ext uri="{BB962C8B-B14F-4D97-AF65-F5344CB8AC3E}">
        <p14:creationId xmlns:p14="http://schemas.microsoft.com/office/powerpoint/2010/main" val="3236467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Generation: HeartMate XVE- studied in REMATCH (landmark trial). Significant design flaws- pulsatile nature. Mechanical error over time so wasn’t durable</a:t>
            </a:r>
          </a:p>
          <a:p>
            <a:r>
              <a:rPr lang="en-US" dirty="0"/>
              <a:t>2</a:t>
            </a:r>
            <a:r>
              <a:rPr lang="en-US" baseline="30000" dirty="0"/>
              <a:t>nd</a:t>
            </a:r>
            <a:r>
              <a:rPr lang="en-US" dirty="0"/>
              <a:t> </a:t>
            </a:r>
            <a:r>
              <a:rPr lang="en-US" dirty="0" err="1"/>
              <a:t>Geneartion</a:t>
            </a:r>
            <a:r>
              <a:rPr lang="en-US" dirty="0"/>
              <a:t>: HeartMate II- continuous flow design (axial flow). Long axis of rotor is parallel to blood flow. Error- rotor suspended by two ruby bearings-lead to heat production- activates the coagulation cascade- more prothrombotic and stroke risk</a:t>
            </a:r>
          </a:p>
          <a:p>
            <a:r>
              <a:rPr lang="en-US" dirty="0"/>
              <a:t>3nd Generation: HeartMate 3- continuous flow but centrifugal design. Axis of rotation is perpendicular to blood flow. Full magnetic levitation technology- rotor sits in middle of casing without friction</a:t>
            </a:r>
          </a:p>
        </p:txBody>
      </p:sp>
      <p:sp>
        <p:nvSpPr>
          <p:cNvPr id="4" name="Slide Number Placeholder 3"/>
          <p:cNvSpPr>
            <a:spLocks noGrp="1"/>
          </p:cNvSpPr>
          <p:nvPr>
            <p:ph type="sldNum" sz="quarter" idx="5"/>
          </p:nvPr>
        </p:nvSpPr>
        <p:spPr/>
        <p:txBody>
          <a:bodyPr/>
          <a:lstStyle/>
          <a:p>
            <a:fld id="{C38F6C27-986A-4B5C-A2F2-35DCBEFC21D4}" type="slidenum">
              <a:rPr lang="en-US" smtClean="0"/>
              <a:t>14</a:t>
            </a:fld>
            <a:endParaRPr lang="en-US"/>
          </a:p>
        </p:txBody>
      </p:sp>
    </p:spTree>
    <p:extLst>
      <p:ext uri="{BB962C8B-B14F-4D97-AF65-F5344CB8AC3E}">
        <p14:creationId xmlns:p14="http://schemas.microsoft.com/office/powerpoint/2010/main" val="3532630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 physiology</a:t>
            </a:r>
          </a:p>
          <a:p>
            <a:r>
              <a:rPr lang="en-US" dirty="0"/>
              <a:t>LV can generate an enormous amount of pressure (Systolic pressure or 120 mmHg). First generation pumps tried to </a:t>
            </a:r>
            <a:r>
              <a:rPr lang="en-US" dirty="0" err="1"/>
              <a:t>mimick</a:t>
            </a:r>
            <a:r>
              <a:rPr lang="en-US" dirty="0"/>
              <a:t> this. - as you can see with </a:t>
            </a:r>
            <a:r>
              <a:rPr lang="en-US" dirty="0" err="1"/>
              <a:t>pulsatility</a:t>
            </a:r>
            <a:r>
              <a:rPr lang="en-US" dirty="0"/>
              <a:t>- pulse pressure is around 40 mmHg in the aorta. As you progress through the smaller </a:t>
            </a:r>
            <a:r>
              <a:rPr lang="en-US" dirty="0" err="1"/>
              <a:t>vesses</a:t>
            </a:r>
            <a:r>
              <a:rPr lang="en-US" dirty="0"/>
              <a:t>, that </a:t>
            </a:r>
            <a:r>
              <a:rPr lang="en-US" dirty="0" err="1"/>
              <a:t>pulsatility</a:t>
            </a:r>
            <a:r>
              <a:rPr lang="en-US" dirty="0"/>
              <a:t> decreases and the pulse pressure decreases. This narrow pulse pressure is more resembling of the later generation LVADs. (can still perfuse at lower pulse pressures)</a:t>
            </a:r>
          </a:p>
        </p:txBody>
      </p:sp>
      <p:sp>
        <p:nvSpPr>
          <p:cNvPr id="4" name="Slide Number Placeholder 3"/>
          <p:cNvSpPr>
            <a:spLocks noGrp="1"/>
          </p:cNvSpPr>
          <p:nvPr>
            <p:ph type="sldNum" sz="quarter" idx="5"/>
          </p:nvPr>
        </p:nvSpPr>
        <p:spPr/>
        <p:txBody>
          <a:bodyPr/>
          <a:lstStyle/>
          <a:p>
            <a:fld id="{C38F6C27-986A-4B5C-A2F2-35DCBEFC21D4}" type="slidenum">
              <a:rPr lang="en-US" smtClean="0"/>
              <a:t>15</a:t>
            </a:fld>
            <a:endParaRPr lang="en-US"/>
          </a:p>
        </p:txBody>
      </p:sp>
    </p:spTree>
    <p:extLst>
      <p:ext uri="{BB962C8B-B14F-4D97-AF65-F5344CB8AC3E}">
        <p14:creationId xmlns:p14="http://schemas.microsoft.com/office/powerpoint/2010/main" val="2403200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a:t>
            </a:r>
            <a:r>
              <a:rPr lang="en-US" dirty="0" err="1"/>
              <a:t>MagLev</a:t>
            </a:r>
            <a:r>
              <a:rPr lang="en-US" dirty="0"/>
              <a:t> Flow technology- maintains gentle blood handling to minimize </a:t>
            </a:r>
            <a:r>
              <a:rPr lang="en-US" dirty="0" err="1"/>
              <a:t>complicatins</a:t>
            </a:r>
            <a:r>
              <a:rPr lang="en-US" dirty="0"/>
              <a:t> and reduce hemocompatibility-related adverse events</a:t>
            </a:r>
          </a:p>
          <a:p>
            <a:pPr marL="171450" indent="-171450">
              <a:buFontTx/>
              <a:buChar char="-"/>
            </a:pPr>
            <a:r>
              <a:rPr lang="en-US" dirty="0"/>
              <a:t>Fully levitated, self-centering rotor- does not require hydrodynamic or mechanical bearings (minimizes contact with the surface)</a:t>
            </a:r>
          </a:p>
          <a:p>
            <a:pPr marL="171450" indent="-171450">
              <a:buFontTx/>
              <a:buChar char="-"/>
            </a:pPr>
            <a:r>
              <a:rPr lang="en-US" dirty="0"/>
              <a:t>Large, consistent blood flow pathways to reduce shear stress</a:t>
            </a:r>
          </a:p>
          <a:p>
            <a:pPr marL="171450" indent="-171450">
              <a:buFontTx/>
              <a:buChar char="-"/>
            </a:pPr>
            <a:r>
              <a:rPr lang="en-US" dirty="0" err="1"/>
              <a:t>Intrinisic</a:t>
            </a:r>
            <a:r>
              <a:rPr lang="en-US" dirty="0"/>
              <a:t> </a:t>
            </a:r>
            <a:r>
              <a:rPr lang="en-US" dirty="0" err="1"/>
              <a:t>pulsatility</a:t>
            </a:r>
            <a:r>
              <a:rPr lang="en-US" dirty="0"/>
              <a:t> to reduce stasis and minimize thrombus</a:t>
            </a:r>
          </a:p>
        </p:txBody>
      </p:sp>
      <p:sp>
        <p:nvSpPr>
          <p:cNvPr id="4" name="Slide Number Placeholder 3"/>
          <p:cNvSpPr>
            <a:spLocks noGrp="1"/>
          </p:cNvSpPr>
          <p:nvPr>
            <p:ph type="sldNum" sz="quarter" idx="5"/>
          </p:nvPr>
        </p:nvSpPr>
        <p:spPr/>
        <p:txBody>
          <a:bodyPr/>
          <a:lstStyle/>
          <a:p>
            <a:fld id="{C38F6C27-986A-4B5C-A2F2-35DCBEFC21D4}" type="slidenum">
              <a:rPr lang="en-US" smtClean="0"/>
              <a:t>16</a:t>
            </a:fld>
            <a:endParaRPr lang="en-US"/>
          </a:p>
        </p:txBody>
      </p:sp>
    </p:spTree>
    <p:extLst>
      <p:ext uri="{BB962C8B-B14F-4D97-AF65-F5344CB8AC3E}">
        <p14:creationId xmlns:p14="http://schemas.microsoft.com/office/powerpoint/2010/main" val="2307859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Momentum 3 Study- Axial Flow and Centrifugal flow pump</a:t>
            </a:r>
          </a:p>
          <a:p>
            <a:r>
              <a:rPr lang="en-US" dirty="0"/>
              <a:t>1000 patients</a:t>
            </a:r>
          </a:p>
          <a:p>
            <a:r>
              <a:rPr lang="en-US" dirty="0"/>
              <a:t>Centrifugal pump vs axial flow pump</a:t>
            </a:r>
          </a:p>
          <a:p>
            <a:r>
              <a:rPr lang="en-US" dirty="0"/>
              <a:t>CF pump had higher event free survival (need for pump exchange, death). Secondary outcomes were bleeding and stroke</a:t>
            </a:r>
          </a:p>
        </p:txBody>
      </p:sp>
      <p:sp>
        <p:nvSpPr>
          <p:cNvPr id="4" name="Slide Number Placeholder 3"/>
          <p:cNvSpPr>
            <a:spLocks noGrp="1"/>
          </p:cNvSpPr>
          <p:nvPr>
            <p:ph type="sldNum" sz="quarter" idx="5"/>
          </p:nvPr>
        </p:nvSpPr>
        <p:spPr/>
        <p:txBody>
          <a:bodyPr/>
          <a:lstStyle/>
          <a:p>
            <a:fld id="{C38F6C27-986A-4B5C-A2F2-35DCBEFC21D4}" type="slidenum">
              <a:rPr lang="en-US" smtClean="0"/>
              <a:t>17</a:t>
            </a:fld>
            <a:endParaRPr lang="en-US"/>
          </a:p>
        </p:txBody>
      </p:sp>
    </p:spTree>
    <p:extLst>
      <p:ext uri="{BB962C8B-B14F-4D97-AF65-F5344CB8AC3E}">
        <p14:creationId xmlns:p14="http://schemas.microsoft.com/office/powerpoint/2010/main" val="3299542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Adverse event chart from MOMENTUM-3</a:t>
            </a:r>
          </a:p>
          <a:p>
            <a:r>
              <a:rPr lang="en-US" dirty="0"/>
              <a:t>In CF- pump group, had lower risk of suspected pump thrombosis, seemed to be signal to less stroke in bleeding, but no difference in RHF and infection</a:t>
            </a:r>
          </a:p>
        </p:txBody>
      </p:sp>
      <p:sp>
        <p:nvSpPr>
          <p:cNvPr id="4" name="Slide Number Placeholder 3"/>
          <p:cNvSpPr>
            <a:spLocks noGrp="1"/>
          </p:cNvSpPr>
          <p:nvPr>
            <p:ph type="sldNum" sz="quarter" idx="5"/>
          </p:nvPr>
        </p:nvSpPr>
        <p:spPr/>
        <p:txBody>
          <a:bodyPr/>
          <a:lstStyle/>
          <a:p>
            <a:fld id="{C38F6C27-986A-4B5C-A2F2-35DCBEFC21D4}" type="slidenum">
              <a:rPr lang="en-US" smtClean="0"/>
              <a:t>18</a:t>
            </a:fld>
            <a:endParaRPr lang="en-US"/>
          </a:p>
        </p:txBody>
      </p:sp>
    </p:spTree>
    <p:extLst>
      <p:ext uri="{BB962C8B-B14F-4D97-AF65-F5344CB8AC3E}">
        <p14:creationId xmlns:p14="http://schemas.microsoft.com/office/powerpoint/2010/main" val="3787902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8F6C27-986A-4B5C-A2F2-35DCBEFC21D4}" type="slidenum">
              <a:rPr lang="en-US" smtClean="0"/>
              <a:t>19</a:t>
            </a:fld>
            <a:endParaRPr lang="en-US"/>
          </a:p>
        </p:txBody>
      </p:sp>
    </p:spTree>
    <p:extLst>
      <p:ext uri="{BB962C8B-B14F-4D97-AF65-F5344CB8AC3E}">
        <p14:creationId xmlns:p14="http://schemas.microsoft.com/office/powerpoint/2010/main" val="4156079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LVAD physiology</a:t>
            </a:r>
          </a:p>
          <a:p>
            <a:r>
              <a:rPr lang="en-US" dirty="0"/>
              <a:t>Flow through an LVAD is directly proportional to the speed that we set the </a:t>
            </a:r>
            <a:r>
              <a:rPr lang="en-US" dirty="0" err="1"/>
              <a:t>vad</a:t>
            </a:r>
            <a:r>
              <a:rPr lang="en-US" dirty="0"/>
              <a:t> at</a:t>
            </a:r>
          </a:p>
          <a:p>
            <a:r>
              <a:rPr lang="en-US" dirty="0"/>
              <a:t>Also dependent on the pressure difference between the inflow and outflow</a:t>
            </a:r>
          </a:p>
          <a:p>
            <a:r>
              <a:rPr lang="en-US" dirty="0"/>
              <a:t>LVAD by definition are essentially dependent on preload and very sensitive to afterload</a:t>
            </a:r>
          </a:p>
          <a:p>
            <a:endParaRPr lang="en-US" dirty="0"/>
          </a:p>
          <a:p>
            <a:r>
              <a:rPr lang="en-US" dirty="0"/>
              <a:t>Depending on way the LVAD is spinning, there are differences on how the pump behaves. </a:t>
            </a:r>
          </a:p>
        </p:txBody>
      </p:sp>
      <p:sp>
        <p:nvSpPr>
          <p:cNvPr id="4" name="Slide Number Placeholder 3"/>
          <p:cNvSpPr>
            <a:spLocks noGrp="1"/>
          </p:cNvSpPr>
          <p:nvPr>
            <p:ph type="sldNum" sz="quarter" idx="5"/>
          </p:nvPr>
        </p:nvSpPr>
        <p:spPr/>
        <p:txBody>
          <a:bodyPr/>
          <a:lstStyle/>
          <a:p>
            <a:fld id="{C38F6C27-986A-4B5C-A2F2-35DCBEFC21D4}" type="slidenum">
              <a:rPr lang="en-US" smtClean="0"/>
              <a:t>20</a:t>
            </a:fld>
            <a:endParaRPr lang="en-US"/>
          </a:p>
        </p:txBody>
      </p:sp>
    </p:spTree>
    <p:extLst>
      <p:ext uri="{BB962C8B-B14F-4D97-AF65-F5344CB8AC3E}">
        <p14:creationId xmlns:p14="http://schemas.microsoft.com/office/powerpoint/2010/main" val="364895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Long-term survival in successfully discharged HM3 LVAD recipients is largely influenced by clinical events experienced during the index surgical hospitalization in tandem with baseline factors, with mortality of &lt;50% at 5 years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Patients without mortality risk predictors (baseline BUN ≥30 mg/dL, prior valve procedure or CABG, HRAE during the index hospitalization, serious ventricular arrhythmias during the index hospitalization, eGFR at discharge &lt;60 mL/min/1.73 m</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represented 35.3% of the total cohort (n = 171) and experienced a reduced mortality rate of 22.6% (95% CI: 15.4%-32.7%) at 5 years </a:t>
            </a:r>
            <a:endParaRPr lang="en-US" dirty="0"/>
          </a:p>
        </p:txBody>
      </p:sp>
      <p:sp>
        <p:nvSpPr>
          <p:cNvPr id="4" name="Slide Number Placeholder 3"/>
          <p:cNvSpPr>
            <a:spLocks noGrp="1"/>
          </p:cNvSpPr>
          <p:nvPr>
            <p:ph type="sldNum" sz="quarter" idx="5"/>
          </p:nvPr>
        </p:nvSpPr>
        <p:spPr/>
        <p:txBody>
          <a:bodyPr/>
          <a:lstStyle/>
          <a:p>
            <a:fld id="{BCDD9DD3-2A75-4232-B7DB-79BFF826DE4F}" type="slidenum">
              <a:rPr lang="en-US" smtClean="0"/>
              <a:t>23</a:t>
            </a:fld>
            <a:endParaRPr lang="en-US"/>
          </a:p>
        </p:txBody>
      </p:sp>
    </p:spTree>
    <p:extLst>
      <p:ext uri="{BB962C8B-B14F-4D97-AF65-F5344CB8AC3E}">
        <p14:creationId xmlns:p14="http://schemas.microsoft.com/office/powerpoint/2010/main" val="4204384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2D575-96E0-8185-2B14-C894CCE51F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1B1B03-3CAE-0499-494A-15C0E7DF8B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FB5A70-3FD4-33BC-19D3-3263C321DCE0}"/>
              </a:ext>
            </a:extLst>
          </p:cNvPr>
          <p:cNvSpPr>
            <a:spLocks noGrp="1"/>
          </p:cNvSpPr>
          <p:nvPr>
            <p:ph type="dt" sz="half" idx="10"/>
          </p:nvPr>
        </p:nvSpPr>
        <p:spPr/>
        <p:txBody>
          <a:bodyPr/>
          <a:lstStyle/>
          <a:p>
            <a:fld id="{B5A0A8C8-514B-4452-9755-6820ABA31C22}" type="datetimeFigureOut">
              <a:rPr lang="en-US" smtClean="0"/>
              <a:t>2/5/2026</a:t>
            </a:fld>
            <a:endParaRPr lang="en-US"/>
          </a:p>
        </p:txBody>
      </p:sp>
      <p:sp>
        <p:nvSpPr>
          <p:cNvPr id="5" name="Footer Placeholder 4">
            <a:extLst>
              <a:ext uri="{FF2B5EF4-FFF2-40B4-BE49-F238E27FC236}">
                <a16:creationId xmlns:a16="http://schemas.microsoft.com/office/drawing/2014/main" id="{DC2C9677-2D5F-7CBA-1515-F5F794D6C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309C3C-1F33-92A1-72D7-DC6243614F74}"/>
              </a:ext>
            </a:extLst>
          </p:cNvPr>
          <p:cNvSpPr>
            <a:spLocks noGrp="1"/>
          </p:cNvSpPr>
          <p:nvPr>
            <p:ph type="sldNum" sz="quarter" idx="12"/>
          </p:nvPr>
        </p:nvSpPr>
        <p:spPr/>
        <p:txBody>
          <a:bodyPr/>
          <a:lstStyle/>
          <a:p>
            <a:fld id="{23202C4C-FB7A-4E86-8641-6C0DDC7B8959}" type="slidenum">
              <a:rPr lang="en-US" smtClean="0"/>
              <a:t>‹#›</a:t>
            </a:fld>
            <a:endParaRPr lang="en-US"/>
          </a:p>
        </p:txBody>
      </p:sp>
    </p:spTree>
    <p:extLst>
      <p:ext uri="{BB962C8B-B14F-4D97-AF65-F5344CB8AC3E}">
        <p14:creationId xmlns:p14="http://schemas.microsoft.com/office/powerpoint/2010/main" val="321255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07A59-D6B8-A9BC-BAE8-C316E9FF72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F7D66F-53B8-6AA0-25CA-8645B9E239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F72EFF-420F-D070-4E0A-33CACBAD9C3A}"/>
              </a:ext>
            </a:extLst>
          </p:cNvPr>
          <p:cNvSpPr>
            <a:spLocks noGrp="1"/>
          </p:cNvSpPr>
          <p:nvPr>
            <p:ph type="dt" sz="half" idx="10"/>
          </p:nvPr>
        </p:nvSpPr>
        <p:spPr/>
        <p:txBody>
          <a:bodyPr/>
          <a:lstStyle/>
          <a:p>
            <a:fld id="{B5A0A8C8-514B-4452-9755-6820ABA31C22}" type="datetimeFigureOut">
              <a:rPr lang="en-US" smtClean="0"/>
              <a:t>2/5/2026</a:t>
            </a:fld>
            <a:endParaRPr lang="en-US"/>
          </a:p>
        </p:txBody>
      </p:sp>
      <p:sp>
        <p:nvSpPr>
          <p:cNvPr id="5" name="Footer Placeholder 4">
            <a:extLst>
              <a:ext uri="{FF2B5EF4-FFF2-40B4-BE49-F238E27FC236}">
                <a16:creationId xmlns:a16="http://schemas.microsoft.com/office/drawing/2014/main" id="{47898978-7299-3398-4234-D8BC742ED02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86101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609592-1160-1DF3-E62F-C2136F1451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68CF4B-3D23-A6CB-AF82-FAE2981DD0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9DF62-A554-CD78-EF77-19B2AA51C5A4}"/>
              </a:ext>
            </a:extLst>
          </p:cNvPr>
          <p:cNvSpPr>
            <a:spLocks noGrp="1"/>
          </p:cNvSpPr>
          <p:nvPr>
            <p:ph type="dt" sz="half" idx="10"/>
          </p:nvPr>
        </p:nvSpPr>
        <p:spPr/>
        <p:txBody>
          <a:bodyPr/>
          <a:lstStyle/>
          <a:p>
            <a:fld id="{B5A0A8C8-514B-4452-9755-6820ABA31C22}" type="datetimeFigureOut">
              <a:rPr lang="en-US" smtClean="0"/>
              <a:t>2/5/2026</a:t>
            </a:fld>
            <a:endParaRPr lang="en-US"/>
          </a:p>
        </p:txBody>
      </p:sp>
      <p:sp>
        <p:nvSpPr>
          <p:cNvPr id="5" name="Footer Placeholder 4">
            <a:extLst>
              <a:ext uri="{FF2B5EF4-FFF2-40B4-BE49-F238E27FC236}">
                <a16:creationId xmlns:a16="http://schemas.microsoft.com/office/drawing/2014/main" id="{9622C7B9-5034-15D6-94A9-6669534B2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D8128-36BD-664E-30AA-3F6DA27CA60A}"/>
              </a:ext>
            </a:extLst>
          </p:cNvPr>
          <p:cNvSpPr>
            <a:spLocks noGrp="1"/>
          </p:cNvSpPr>
          <p:nvPr>
            <p:ph type="sldNum" sz="quarter" idx="12"/>
          </p:nvPr>
        </p:nvSpPr>
        <p:spPr/>
        <p:txBody>
          <a:bodyPr/>
          <a:lstStyle/>
          <a:p>
            <a:fld id="{23202C4C-FB7A-4E86-8641-6C0DDC7B8959}" type="slidenum">
              <a:rPr lang="en-US" smtClean="0"/>
              <a:t>‹#›</a:t>
            </a:fld>
            <a:endParaRPr lang="en-US"/>
          </a:p>
        </p:txBody>
      </p:sp>
    </p:spTree>
    <p:extLst>
      <p:ext uri="{BB962C8B-B14F-4D97-AF65-F5344CB8AC3E}">
        <p14:creationId xmlns:p14="http://schemas.microsoft.com/office/powerpoint/2010/main" val="767524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B467-DCDA-8120-A69E-9E72C71E33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75C2C4-069E-EFD1-6722-72B46C38A8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8573F-9D7E-DF18-5A39-0B1E7F258D61}"/>
              </a:ext>
            </a:extLst>
          </p:cNvPr>
          <p:cNvSpPr>
            <a:spLocks noGrp="1"/>
          </p:cNvSpPr>
          <p:nvPr>
            <p:ph type="dt" sz="half" idx="10"/>
          </p:nvPr>
        </p:nvSpPr>
        <p:spPr/>
        <p:txBody>
          <a:bodyPr/>
          <a:lstStyle/>
          <a:p>
            <a:fld id="{B5A0A8C8-514B-4452-9755-6820ABA31C22}" type="datetimeFigureOut">
              <a:rPr lang="en-US" smtClean="0"/>
              <a:t>2/5/2026</a:t>
            </a:fld>
            <a:endParaRPr lang="en-US"/>
          </a:p>
        </p:txBody>
      </p:sp>
      <p:sp>
        <p:nvSpPr>
          <p:cNvPr id="5" name="Footer Placeholder 4">
            <a:extLst>
              <a:ext uri="{FF2B5EF4-FFF2-40B4-BE49-F238E27FC236}">
                <a16:creationId xmlns:a16="http://schemas.microsoft.com/office/drawing/2014/main" id="{79BEAFBE-6991-27C7-DAA4-EF869091A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3A43C9-28F0-3D92-D024-3380A69F7CF4}"/>
              </a:ext>
            </a:extLst>
          </p:cNvPr>
          <p:cNvSpPr>
            <a:spLocks noGrp="1"/>
          </p:cNvSpPr>
          <p:nvPr>
            <p:ph type="sldNum" sz="quarter" idx="12"/>
          </p:nvPr>
        </p:nvSpPr>
        <p:spPr/>
        <p:txBody>
          <a:bodyPr/>
          <a:lstStyle/>
          <a:p>
            <a:fld id="{23202C4C-FB7A-4E86-8641-6C0DDC7B8959}" type="slidenum">
              <a:rPr lang="en-US" smtClean="0"/>
              <a:t>‹#›</a:t>
            </a:fld>
            <a:endParaRPr lang="en-US"/>
          </a:p>
        </p:txBody>
      </p:sp>
    </p:spTree>
    <p:extLst>
      <p:ext uri="{BB962C8B-B14F-4D97-AF65-F5344CB8AC3E}">
        <p14:creationId xmlns:p14="http://schemas.microsoft.com/office/powerpoint/2010/main" val="3962907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DF79B-B5D5-4B95-BE1E-844D7EDFBD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B92489-0099-1B51-0E5D-D156F3D93AD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B6C41F-BDB1-D752-C619-E5DEA78309E8}"/>
              </a:ext>
            </a:extLst>
          </p:cNvPr>
          <p:cNvSpPr>
            <a:spLocks noGrp="1"/>
          </p:cNvSpPr>
          <p:nvPr>
            <p:ph type="dt" sz="half" idx="10"/>
          </p:nvPr>
        </p:nvSpPr>
        <p:spPr/>
        <p:txBody>
          <a:bodyPr/>
          <a:lstStyle/>
          <a:p>
            <a:fld id="{B5A0A8C8-514B-4452-9755-6820ABA31C22}" type="datetimeFigureOut">
              <a:rPr lang="en-US" smtClean="0"/>
              <a:t>2/5/2026</a:t>
            </a:fld>
            <a:endParaRPr lang="en-US"/>
          </a:p>
        </p:txBody>
      </p:sp>
      <p:sp>
        <p:nvSpPr>
          <p:cNvPr id="5" name="Footer Placeholder 4">
            <a:extLst>
              <a:ext uri="{FF2B5EF4-FFF2-40B4-BE49-F238E27FC236}">
                <a16:creationId xmlns:a16="http://schemas.microsoft.com/office/drawing/2014/main" id="{D30A249A-FAB7-7560-281B-D2621ED31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F0776-54C6-C54C-7C09-9F9384C770F7}"/>
              </a:ext>
            </a:extLst>
          </p:cNvPr>
          <p:cNvSpPr>
            <a:spLocks noGrp="1"/>
          </p:cNvSpPr>
          <p:nvPr>
            <p:ph type="sldNum" sz="quarter" idx="12"/>
          </p:nvPr>
        </p:nvSpPr>
        <p:spPr/>
        <p:txBody>
          <a:bodyPr/>
          <a:lstStyle/>
          <a:p>
            <a:fld id="{23202C4C-FB7A-4E86-8641-6C0DDC7B8959}" type="slidenum">
              <a:rPr lang="en-US" smtClean="0"/>
              <a:t>‹#›</a:t>
            </a:fld>
            <a:endParaRPr lang="en-US"/>
          </a:p>
        </p:txBody>
      </p:sp>
    </p:spTree>
    <p:extLst>
      <p:ext uri="{BB962C8B-B14F-4D97-AF65-F5344CB8AC3E}">
        <p14:creationId xmlns:p14="http://schemas.microsoft.com/office/powerpoint/2010/main" val="86938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049A7-6327-0879-3684-9120AA4484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113CD5-6B2D-305A-7838-FCE4B0BCC1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4EB8A3-5C2D-2BE6-EB1B-B3B39D1636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8F8BFD-A6DA-678D-96D9-977F314952D4}"/>
              </a:ext>
            </a:extLst>
          </p:cNvPr>
          <p:cNvSpPr>
            <a:spLocks noGrp="1"/>
          </p:cNvSpPr>
          <p:nvPr>
            <p:ph type="dt" sz="half" idx="10"/>
          </p:nvPr>
        </p:nvSpPr>
        <p:spPr/>
        <p:txBody>
          <a:bodyPr/>
          <a:lstStyle/>
          <a:p>
            <a:fld id="{B5A0A8C8-514B-4452-9755-6820ABA31C22}" type="datetimeFigureOut">
              <a:rPr lang="en-US" smtClean="0"/>
              <a:t>2/5/2026</a:t>
            </a:fld>
            <a:endParaRPr lang="en-US"/>
          </a:p>
        </p:txBody>
      </p:sp>
      <p:sp>
        <p:nvSpPr>
          <p:cNvPr id="6" name="Footer Placeholder 5">
            <a:extLst>
              <a:ext uri="{FF2B5EF4-FFF2-40B4-BE49-F238E27FC236}">
                <a16:creationId xmlns:a16="http://schemas.microsoft.com/office/drawing/2014/main" id="{6B917B4A-6E3B-3057-991F-0DB307D875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AE2CB2-1265-DB53-2624-1A29E977343A}"/>
              </a:ext>
            </a:extLst>
          </p:cNvPr>
          <p:cNvSpPr>
            <a:spLocks noGrp="1"/>
          </p:cNvSpPr>
          <p:nvPr>
            <p:ph type="sldNum" sz="quarter" idx="12"/>
          </p:nvPr>
        </p:nvSpPr>
        <p:spPr/>
        <p:txBody>
          <a:bodyPr/>
          <a:lstStyle/>
          <a:p>
            <a:fld id="{23202C4C-FB7A-4E86-8641-6C0DDC7B8959}" type="slidenum">
              <a:rPr lang="en-US" smtClean="0"/>
              <a:t>‹#›</a:t>
            </a:fld>
            <a:endParaRPr lang="en-US"/>
          </a:p>
        </p:txBody>
      </p:sp>
    </p:spTree>
    <p:extLst>
      <p:ext uri="{BB962C8B-B14F-4D97-AF65-F5344CB8AC3E}">
        <p14:creationId xmlns:p14="http://schemas.microsoft.com/office/powerpoint/2010/main" val="4290197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0CB1C-19AD-0155-9EFA-576723EB1E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378EB8-0515-2CF4-95A1-C6526A40FC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E97138-2BE2-7704-7230-2A7D07C689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85BEE1-42CA-D851-EEE4-C804E2C9E0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49B94F-4372-656B-3F52-1C00E1584B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B82CB7-4AC0-0DCD-64DD-9D9E7AB1E78E}"/>
              </a:ext>
            </a:extLst>
          </p:cNvPr>
          <p:cNvSpPr>
            <a:spLocks noGrp="1"/>
          </p:cNvSpPr>
          <p:nvPr>
            <p:ph type="dt" sz="half" idx="10"/>
          </p:nvPr>
        </p:nvSpPr>
        <p:spPr/>
        <p:txBody>
          <a:bodyPr/>
          <a:lstStyle/>
          <a:p>
            <a:fld id="{B5A0A8C8-514B-4452-9755-6820ABA31C22}" type="datetimeFigureOut">
              <a:rPr lang="en-US" smtClean="0"/>
              <a:t>2/5/2026</a:t>
            </a:fld>
            <a:endParaRPr lang="en-US"/>
          </a:p>
        </p:txBody>
      </p:sp>
      <p:sp>
        <p:nvSpPr>
          <p:cNvPr id="8" name="Footer Placeholder 7">
            <a:extLst>
              <a:ext uri="{FF2B5EF4-FFF2-40B4-BE49-F238E27FC236}">
                <a16:creationId xmlns:a16="http://schemas.microsoft.com/office/drawing/2014/main" id="{F990AA57-7A65-2E31-0FFF-E5CDFD1FD5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C26DF5-9744-272E-5D81-5DC64D885B72}"/>
              </a:ext>
            </a:extLst>
          </p:cNvPr>
          <p:cNvSpPr>
            <a:spLocks noGrp="1"/>
          </p:cNvSpPr>
          <p:nvPr>
            <p:ph type="sldNum" sz="quarter" idx="12"/>
          </p:nvPr>
        </p:nvSpPr>
        <p:spPr/>
        <p:txBody>
          <a:bodyPr/>
          <a:lstStyle/>
          <a:p>
            <a:fld id="{23202C4C-FB7A-4E86-8641-6C0DDC7B8959}" type="slidenum">
              <a:rPr lang="en-US" smtClean="0"/>
              <a:t>‹#›</a:t>
            </a:fld>
            <a:endParaRPr lang="en-US"/>
          </a:p>
        </p:txBody>
      </p:sp>
    </p:spTree>
    <p:extLst>
      <p:ext uri="{BB962C8B-B14F-4D97-AF65-F5344CB8AC3E}">
        <p14:creationId xmlns:p14="http://schemas.microsoft.com/office/powerpoint/2010/main" val="2303283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4CE66-B3AD-F79B-BAD0-3E4E1D5942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43BCC1-CC3D-67AF-4681-834513533D68}"/>
              </a:ext>
            </a:extLst>
          </p:cNvPr>
          <p:cNvSpPr>
            <a:spLocks noGrp="1"/>
          </p:cNvSpPr>
          <p:nvPr>
            <p:ph type="dt" sz="half" idx="10"/>
          </p:nvPr>
        </p:nvSpPr>
        <p:spPr/>
        <p:txBody>
          <a:bodyPr/>
          <a:lstStyle/>
          <a:p>
            <a:fld id="{B5A0A8C8-514B-4452-9755-6820ABA31C22}" type="datetimeFigureOut">
              <a:rPr lang="en-US" smtClean="0"/>
              <a:t>2/5/2026</a:t>
            </a:fld>
            <a:endParaRPr lang="en-US"/>
          </a:p>
        </p:txBody>
      </p:sp>
      <p:sp>
        <p:nvSpPr>
          <p:cNvPr id="4" name="Footer Placeholder 3">
            <a:extLst>
              <a:ext uri="{FF2B5EF4-FFF2-40B4-BE49-F238E27FC236}">
                <a16:creationId xmlns:a16="http://schemas.microsoft.com/office/drawing/2014/main" id="{82EB950B-5D19-1BFD-DA1B-8DD60E055A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E240F4-F4C9-AD8F-3749-30E7E8C466D2}"/>
              </a:ext>
            </a:extLst>
          </p:cNvPr>
          <p:cNvSpPr>
            <a:spLocks noGrp="1"/>
          </p:cNvSpPr>
          <p:nvPr>
            <p:ph type="sldNum" sz="quarter" idx="12"/>
          </p:nvPr>
        </p:nvSpPr>
        <p:spPr/>
        <p:txBody>
          <a:bodyPr/>
          <a:lstStyle/>
          <a:p>
            <a:fld id="{23202C4C-FB7A-4E86-8641-6C0DDC7B8959}" type="slidenum">
              <a:rPr lang="en-US" smtClean="0"/>
              <a:t>‹#›</a:t>
            </a:fld>
            <a:endParaRPr lang="en-US"/>
          </a:p>
        </p:txBody>
      </p:sp>
    </p:spTree>
    <p:extLst>
      <p:ext uri="{BB962C8B-B14F-4D97-AF65-F5344CB8AC3E}">
        <p14:creationId xmlns:p14="http://schemas.microsoft.com/office/powerpoint/2010/main" val="3805752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8347F-FBFD-CB8D-4F5E-71B67FEAB2E5}"/>
              </a:ext>
            </a:extLst>
          </p:cNvPr>
          <p:cNvSpPr>
            <a:spLocks noGrp="1"/>
          </p:cNvSpPr>
          <p:nvPr>
            <p:ph type="dt" sz="half" idx="10"/>
          </p:nvPr>
        </p:nvSpPr>
        <p:spPr/>
        <p:txBody>
          <a:bodyPr/>
          <a:lstStyle/>
          <a:p>
            <a:fld id="{B5A0A8C8-514B-4452-9755-6820ABA31C22}" type="datetimeFigureOut">
              <a:rPr lang="en-US" smtClean="0"/>
              <a:t>2/5/2026</a:t>
            </a:fld>
            <a:endParaRPr lang="en-US"/>
          </a:p>
        </p:txBody>
      </p:sp>
      <p:sp>
        <p:nvSpPr>
          <p:cNvPr id="3" name="Footer Placeholder 2">
            <a:extLst>
              <a:ext uri="{FF2B5EF4-FFF2-40B4-BE49-F238E27FC236}">
                <a16:creationId xmlns:a16="http://schemas.microsoft.com/office/drawing/2014/main" id="{13FA9AB3-522E-9AF0-7C2B-A96A6566A9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0BBE07-77C7-FFD7-3EA0-3FED485EDBE1}"/>
              </a:ext>
            </a:extLst>
          </p:cNvPr>
          <p:cNvSpPr>
            <a:spLocks noGrp="1"/>
          </p:cNvSpPr>
          <p:nvPr>
            <p:ph type="sldNum" sz="quarter" idx="12"/>
          </p:nvPr>
        </p:nvSpPr>
        <p:spPr/>
        <p:txBody>
          <a:bodyPr/>
          <a:lstStyle/>
          <a:p>
            <a:fld id="{23202C4C-FB7A-4E86-8641-6C0DDC7B8959}" type="slidenum">
              <a:rPr lang="en-US" smtClean="0"/>
              <a:t>‹#›</a:t>
            </a:fld>
            <a:endParaRPr lang="en-US"/>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1C4B19D-3FEA-BFB8-20FE-94631182C0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44541" y="6311900"/>
            <a:ext cx="2271234" cy="416471"/>
          </a:xfrm>
          <a:prstGeom prst="rect">
            <a:avLst/>
          </a:prstGeom>
        </p:spPr>
      </p:pic>
    </p:spTree>
    <p:extLst>
      <p:ext uri="{BB962C8B-B14F-4D97-AF65-F5344CB8AC3E}">
        <p14:creationId xmlns:p14="http://schemas.microsoft.com/office/powerpoint/2010/main" val="2028671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E75FA-4BC2-91BD-E202-E936380467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93AE43-D84C-C7D2-517B-2053D56673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84C2FD-79AA-0DD2-A35C-E4D2073275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CF3120-3C9B-DB38-644B-98E7F4AFCF54}"/>
              </a:ext>
            </a:extLst>
          </p:cNvPr>
          <p:cNvSpPr>
            <a:spLocks noGrp="1"/>
          </p:cNvSpPr>
          <p:nvPr>
            <p:ph type="dt" sz="half" idx="10"/>
          </p:nvPr>
        </p:nvSpPr>
        <p:spPr/>
        <p:txBody>
          <a:bodyPr/>
          <a:lstStyle/>
          <a:p>
            <a:fld id="{B5A0A8C8-514B-4452-9755-6820ABA31C22}" type="datetimeFigureOut">
              <a:rPr lang="en-US" smtClean="0"/>
              <a:t>2/5/2026</a:t>
            </a:fld>
            <a:endParaRPr lang="en-US"/>
          </a:p>
        </p:txBody>
      </p:sp>
      <p:sp>
        <p:nvSpPr>
          <p:cNvPr id="6" name="Footer Placeholder 5">
            <a:extLst>
              <a:ext uri="{FF2B5EF4-FFF2-40B4-BE49-F238E27FC236}">
                <a16:creationId xmlns:a16="http://schemas.microsoft.com/office/drawing/2014/main" id="{A11B54C4-ACE4-D8BA-101A-DCE78A9FED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897666-D727-13CF-E743-F747889B9228}"/>
              </a:ext>
            </a:extLst>
          </p:cNvPr>
          <p:cNvSpPr>
            <a:spLocks noGrp="1"/>
          </p:cNvSpPr>
          <p:nvPr>
            <p:ph type="sldNum" sz="quarter" idx="12"/>
          </p:nvPr>
        </p:nvSpPr>
        <p:spPr/>
        <p:txBody>
          <a:bodyPr/>
          <a:lstStyle/>
          <a:p>
            <a:fld id="{23202C4C-FB7A-4E86-8641-6C0DDC7B8959}" type="slidenum">
              <a:rPr lang="en-US" smtClean="0"/>
              <a:t>‹#›</a:t>
            </a:fld>
            <a:endParaRPr lang="en-US"/>
          </a:p>
        </p:txBody>
      </p:sp>
      <p:pic>
        <p:nvPicPr>
          <p:cNvPr id="8" name="Picture 7" descr="A black background with a black square&#10;&#10;Description automatically generated with medium confidence">
            <a:extLst>
              <a:ext uri="{FF2B5EF4-FFF2-40B4-BE49-F238E27FC236}">
                <a16:creationId xmlns:a16="http://schemas.microsoft.com/office/drawing/2014/main" id="{45D59818-E21C-D5EB-CCB3-422D353EB7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44541" y="6311900"/>
            <a:ext cx="2271234" cy="416471"/>
          </a:xfrm>
          <a:prstGeom prst="rect">
            <a:avLst/>
          </a:prstGeom>
        </p:spPr>
      </p:pic>
    </p:spTree>
    <p:extLst>
      <p:ext uri="{BB962C8B-B14F-4D97-AF65-F5344CB8AC3E}">
        <p14:creationId xmlns:p14="http://schemas.microsoft.com/office/powerpoint/2010/main" val="580067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8246-33B6-4E3F-6195-C99AA47025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A1B1D7-0B4B-760D-C4D0-25CE1C1C01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D3451F-7BF4-0492-757C-CB3604EB0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FC05FD-CF0D-6B73-BFDE-4E152F856B8B}"/>
              </a:ext>
            </a:extLst>
          </p:cNvPr>
          <p:cNvSpPr>
            <a:spLocks noGrp="1"/>
          </p:cNvSpPr>
          <p:nvPr>
            <p:ph type="dt" sz="half" idx="10"/>
          </p:nvPr>
        </p:nvSpPr>
        <p:spPr/>
        <p:txBody>
          <a:bodyPr/>
          <a:lstStyle/>
          <a:p>
            <a:fld id="{B5A0A8C8-514B-4452-9755-6820ABA31C22}" type="datetimeFigureOut">
              <a:rPr lang="en-US" smtClean="0"/>
              <a:t>2/5/2026</a:t>
            </a:fld>
            <a:endParaRPr lang="en-US"/>
          </a:p>
        </p:txBody>
      </p:sp>
      <p:sp>
        <p:nvSpPr>
          <p:cNvPr id="6" name="Footer Placeholder 5">
            <a:extLst>
              <a:ext uri="{FF2B5EF4-FFF2-40B4-BE49-F238E27FC236}">
                <a16:creationId xmlns:a16="http://schemas.microsoft.com/office/drawing/2014/main" id="{1E8BDE84-0687-95FC-516E-E1821C71E6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AEEDA9-7EBC-8BCC-5F73-90A7BC6B2829}"/>
              </a:ext>
            </a:extLst>
          </p:cNvPr>
          <p:cNvSpPr>
            <a:spLocks noGrp="1"/>
          </p:cNvSpPr>
          <p:nvPr>
            <p:ph type="sldNum" sz="quarter" idx="12"/>
          </p:nvPr>
        </p:nvSpPr>
        <p:spPr/>
        <p:txBody>
          <a:bodyPr/>
          <a:lstStyle/>
          <a:p>
            <a:fld id="{23202C4C-FB7A-4E86-8641-6C0DDC7B8959}" type="slidenum">
              <a:rPr lang="en-US" smtClean="0"/>
              <a:t>‹#›</a:t>
            </a:fld>
            <a:endParaRPr lang="en-US"/>
          </a:p>
        </p:txBody>
      </p:sp>
    </p:spTree>
    <p:extLst>
      <p:ext uri="{BB962C8B-B14F-4D97-AF65-F5344CB8AC3E}">
        <p14:creationId xmlns:p14="http://schemas.microsoft.com/office/powerpoint/2010/main" val="3195077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346028-3592-B0A5-D1D0-C03A7C37B2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6C0A36-34AA-9B42-91D8-95F3D3D9FE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AE632D-4857-9E49-7E48-E4DDC7B54A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A0A8C8-514B-4452-9755-6820ABA31C22}" type="datetimeFigureOut">
              <a:rPr lang="en-US" smtClean="0"/>
              <a:t>2/5/2026</a:t>
            </a:fld>
            <a:endParaRPr lang="en-US"/>
          </a:p>
        </p:txBody>
      </p:sp>
      <p:sp>
        <p:nvSpPr>
          <p:cNvPr id="5" name="Footer Placeholder 4">
            <a:extLst>
              <a:ext uri="{FF2B5EF4-FFF2-40B4-BE49-F238E27FC236}">
                <a16:creationId xmlns:a16="http://schemas.microsoft.com/office/drawing/2014/main" id="{5C966215-D569-90CB-01DF-5467227EDC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388DE71-F0DB-F883-E51B-944FABBCF7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202C4C-FB7A-4E86-8641-6C0DDC7B8959}" type="slidenum">
              <a:rPr lang="en-US" smtClean="0"/>
              <a:t>‹#›</a:t>
            </a:fld>
            <a:endParaRPr lang="en-US"/>
          </a:p>
        </p:txBody>
      </p:sp>
      <p:pic>
        <p:nvPicPr>
          <p:cNvPr id="7" name="Picture 6" descr="A black background with a black square&#10;&#10;Description automatically generated with medium confidence">
            <a:extLst>
              <a:ext uri="{FF2B5EF4-FFF2-40B4-BE49-F238E27FC236}">
                <a16:creationId xmlns:a16="http://schemas.microsoft.com/office/drawing/2014/main" id="{C919A8FB-0742-D86C-06FE-4C7C9E1E5FC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644541" y="6311900"/>
            <a:ext cx="2271234" cy="416471"/>
          </a:xfrm>
          <a:prstGeom prst="rect">
            <a:avLst/>
          </a:prstGeom>
        </p:spPr>
      </p:pic>
    </p:spTree>
    <p:extLst>
      <p:ext uri="{BB962C8B-B14F-4D97-AF65-F5344CB8AC3E}">
        <p14:creationId xmlns:p14="http://schemas.microsoft.com/office/powerpoint/2010/main" val="3927440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dx.doi.org/10.1002/ehf2.14266"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0C0FE6CF-3975-023D-D9BC-58EA1EDD73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346" y="352587"/>
            <a:ext cx="6024772" cy="5604439"/>
          </a:xfrm>
          <a:prstGeom prst="rect">
            <a:avLst/>
          </a:prstGeom>
        </p:spPr>
      </p:pic>
      <p:sp>
        <p:nvSpPr>
          <p:cNvPr id="3" name="Subtitle 2">
            <a:extLst>
              <a:ext uri="{FF2B5EF4-FFF2-40B4-BE49-F238E27FC236}">
                <a16:creationId xmlns:a16="http://schemas.microsoft.com/office/drawing/2014/main" id="{24EA1DB5-0472-8B7B-6BF7-2FA0FAF43F0A}"/>
              </a:ext>
            </a:extLst>
          </p:cNvPr>
          <p:cNvSpPr>
            <a:spLocks noGrp="1"/>
          </p:cNvSpPr>
          <p:nvPr>
            <p:ph type="subTitle" idx="1"/>
          </p:nvPr>
        </p:nvSpPr>
        <p:spPr>
          <a:xfrm>
            <a:off x="3952875" y="3730035"/>
            <a:ext cx="8014506" cy="1655762"/>
          </a:xfrm>
        </p:spPr>
        <p:txBody>
          <a:bodyPr>
            <a:normAutofit fontScale="92500" lnSpcReduction="10000"/>
          </a:bodyPr>
          <a:lstStyle/>
          <a:p>
            <a:r>
              <a:rPr lang="en-US" dirty="0"/>
              <a:t>2/05/2026</a:t>
            </a:r>
          </a:p>
          <a:p>
            <a:r>
              <a:rPr lang="en-US" dirty="0"/>
              <a:t>Preethi Pirlamarla, MD</a:t>
            </a:r>
          </a:p>
          <a:p>
            <a:r>
              <a:rPr lang="en-US" dirty="0"/>
              <a:t>Assistant Professor, Advanced Heart Failure and Cardiac Transplant</a:t>
            </a:r>
          </a:p>
          <a:p>
            <a:r>
              <a:rPr lang="en-US" dirty="0"/>
              <a:t>University of Washington</a:t>
            </a:r>
          </a:p>
        </p:txBody>
      </p:sp>
      <p:sp>
        <p:nvSpPr>
          <p:cNvPr id="8" name="Title 7">
            <a:extLst>
              <a:ext uri="{FF2B5EF4-FFF2-40B4-BE49-F238E27FC236}">
                <a16:creationId xmlns:a16="http://schemas.microsoft.com/office/drawing/2014/main" id="{B0E8B1AD-6D13-0E06-C77A-780BDE828E0F}"/>
              </a:ext>
            </a:extLst>
          </p:cNvPr>
          <p:cNvSpPr>
            <a:spLocks noGrp="1"/>
          </p:cNvSpPr>
          <p:nvPr>
            <p:ph type="ctrTitle"/>
          </p:nvPr>
        </p:nvSpPr>
        <p:spPr>
          <a:xfrm>
            <a:off x="4064147" y="1315757"/>
            <a:ext cx="8014507" cy="2387600"/>
          </a:xfrm>
        </p:spPr>
        <p:txBody>
          <a:bodyPr>
            <a:normAutofit/>
          </a:bodyPr>
          <a:lstStyle/>
          <a:p>
            <a:r>
              <a:rPr lang="en-US" sz="5400" b="1" dirty="0"/>
              <a:t>Introduction to Advanced Heart Failure Therapies</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46148732-C1CE-69D7-41DE-CD8FB81FD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1219" y="6000229"/>
            <a:ext cx="3656162" cy="670423"/>
          </a:xfrm>
          <a:prstGeom prst="rect">
            <a:avLst/>
          </a:prstGeom>
        </p:spPr>
      </p:pic>
      <p:sp>
        <p:nvSpPr>
          <p:cNvPr id="6" name="Title 1">
            <a:extLst>
              <a:ext uri="{FF2B5EF4-FFF2-40B4-BE49-F238E27FC236}">
                <a16:creationId xmlns:a16="http://schemas.microsoft.com/office/drawing/2014/main" id="{E314D832-4F4C-676D-52B3-C3CE91BECB9F}"/>
              </a:ext>
            </a:extLst>
          </p:cNvPr>
          <p:cNvSpPr txBox="1">
            <a:spLocks/>
          </p:cNvSpPr>
          <p:nvPr/>
        </p:nvSpPr>
        <p:spPr>
          <a:xfrm rot="18707710">
            <a:off x="-533404" y="1391131"/>
            <a:ext cx="5646555" cy="10951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b="1" dirty="0">
                <a:solidFill>
                  <a:schemeClr val="bg1"/>
                </a:solidFill>
                <a:latin typeface="Ringside Narrow Black" panose="02000900000000000000" pitchFamily="50" charset="0"/>
              </a:rPr>
              <a:t>ECHO</a:t>
            </a:r>
            <a:r>
              <a:rPr lang="en-US" sz="5000" b="1" dirty="0">
                <a:latin typeface="Ringside Narrow Black" panose="02000900000000000000" pitchFamily="50" charset="0"/>
              </a:rPr>
              <a:t> IDAHO</a:t>
            </a:r>
          </a:p>
        </p:txBody>
      </p:sp>
      <p:sp>
        <p:nvSpPr>
          <p:cNvPr id="16" name="TextBox 15">
            <a:extLst>
              <a:ext uri="{FF2B5EF4-FFF2-40B4-BE49-F238E27FC236}">
                <a16:creationId xmlns:a16="http://schemas.microsoft.com/office/drawing/2014/main" id="{4DF503C2-59C5-E85A-95F6-A22A2678BC31}"/>
              </a:ext>
            </a:extLst>
          </p:cNvPr>
          <p:cNvSpPr txBox="1"/>
          <p:nvPr/>
        </p:nvSpPr>
        <p:spPr>
          <a:xfrm>
            <a:off x="224619" y="6171371"/>
            <a:ext cx="7585880" cy="530338"/>
          </a:xfrm>
          <a:prstGeom prst="rect">
            <a:avLst/>
          </a:prstGeom>
          <a:noFill/>
        </p:spPr>
        <p:txBody>
          <a:bodyPr wrap="square">
            <a:spAutoFit/>
          </a:bodyPr>
          <a:lstStyle/>
          <a:p>
            <a:pPr marL="0" marR="0" algn="l">
              <a:lnSpc>
                <a:spcPct val="107000"/>
              </a:lnSpc>
              <a:spcBef>
                <a:spcPts val="0"/>
              </a:spcBef>
              <a:spcAft>
                <a:spcPts val="800"/>
              </a:spcAft>
            </a:pPr>
            <a:r>
              <a:rPr lang="en-US" sz="900" dirty="0">
                <a:solidFill>
                  <a:schemeClr val="tx1">
                    <a:lumMod val="50000"/>
                    <a:lumOff val="50000"/>
                  </a:schemeClr>
                </a:solidFill>
                <a:effectLst/>
              </a:rPr>
              <a:t>Chris Longenecker, MD reported a financial relationship with Gilead Sciences as being on their Advisory Board on HIV. This relationship was deemed irrelevant in his role as a panelist in this series. None of the other planners or presenters for this educational activity have relevant financial relationship(s) to disclose with ineligible companies whose primary business is producing, marketing, selling, re-selling, or distributing healthcare products used by or on patients.</a:t>
            </a:r>
          </a:p>
        </p:txBody>
      </p:sp>
      <p:sp>
        <p:nvSpPr>
          <p:cNvPr id="17" name="TextBox 16">
            <a:extLst>
              <a:ext uri="{FF2B5EF4-FFF2-40B4-BE49-F238E27FC236}">
                <a16:creationId xmlns:a16="http://schemas.microsoft.com/office/drawing/2014/main" id="{EC26D775-64CE-0753-3EEE-E3598AF95560}"/>
              </a:ext>
            </a:extLst>
          </p:cNvPr>
          <p:cNvSpPr txBox="1"/>
          <p:nvPr/>
        </p:nvSpPr>
        <p:spPr>
          <a:xfrm rot="18718981">
            <a:off x="-60574" y="2268074"/>
            <a:ext cx="6582161" cy="1077218"/>
          </a:xfrm>
          <a:prstGeom prst="rect">
            <a:avLst/>
          </a:prstGeom>
          <a:noFill/>
        </p:spPr>
        <p:txBody>
          <a:bodyPr wrap="square" rtlCol="0">
            <a:spAutoFit/>
          </a:bodyPr>
          <a:lstStyle/>
          <a:p>
            <a:pPr algn="ctr"/>
            <a:r>
              <a:rPr lang="en-US" sz="3200" dirty="0">
                <a:solidFill>
                  <a:srgbClr val="323232"/>
                </a:solidFill>
                <a:latin typeface="Ringside Narrow Semi" panose="02000700000000000000" pitchFamily="50" charset="0"/>
              </a:rPr>
              <a:t>Managing Heart Failure </a:t>
            </a:r>
          </a:p>
          <a:p>
            <a:pPr algn="ctr"/>
            <a:r>
              <a:rPr lang="en-US" sz="3200" dirty="0">
                <a:solidFill>
                  <a:srgbClr val="323232"/>
                </a:solidFill>
                <a:latin typeface="Ringside Narrow Semi" panose="02000700000000000000" pitchFamily="50" charset="0"/>
              </a:rPr>
              <a:t>in Primary Care</a:t>
            </a:r>
          </a:p>
        </p:txBody>
      </p:sp>
    </p:spTree>
    <p:extLst>
      <p:ext uri="{BB962C8B-B14F-4D97-AF65-F5344CB8AC3E}">
        <p14:creationId xmlns:p14="http://schemas.microsoft.com/office/powerpoint/2010/main" val="672190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8CD560B-5D3D-432D-BE0A-A62A7E6F8A61}"/>
              </a:ext>
            </a:extLst>
          </p:cNvPr>
          <p:cNvSpPr>
            <a:spLocks noGrp="1" noChangeArrowheads="1"/>
          </p:cNvSpPr>
          <p:nvPr>
            <p:ph type="title"/>
          </p:nvPr>
        </p:nvSpPr>
        <p:spPr>
          <a:xfrm>
            <a:off x="268317" y="266331"/>
            <a:ext cx="11281532" cy="1292774"/>
          </a:xfrm>
        </p:spPr>
        <p:txBody>
          <a:bodyPr>
            <a:normAutofit/>
          </a:bodyPr>
          <a:lstStyle/>
          <a:p>
            <a:pPr algn="ctr">
              <a:defRPr/>
            </a:pPr>
            <a:r>
              <a:rPr lang="en-US" sz="4000" dirty="0"/>
              <a:t>Prognosis - Cardiopulmonary Exercise Testing</a:t>
            </a:r>
          </a:p>
        </p:txBody>
      </p:sp>
      <p:sp>
        <p:nvSpPr>
          <p:cNvPr id="5" name="Rectangle 3">
            <a:extLst>
              <a:ext uri="{FF2B5EF4-FFF2-40B4-BE49-F238E27FC236}">
                <a16:creationId xmlns:a16="http://schemas.microsoft.com/office/drawing/2014/main" id="{56D385EB-6435-4866-9538-E776C382617E}"/>
              </a:ext>
            </a:extLst>
          </p:cNvPr>
          <p:cNvSpPr txBox="1">
            <a:spLocks noChangeArrowheads="1"/>
          </p:cNvSpPr>
          <p:nvPr/>
        </p:nvSpPr>
        <p:spPr>
          <a:xfrm>
            <a:off x="979278" y="1866243"/>
            <a:ext cx="4038600"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65" charset="2"/>
              <a:buNone/>
              <a:defRPr/>
            </a:pPr>
            <a:r>
              <a:rPr lang="en-US" dirty="0">
                <a:ea typeface="ＭＳ Ｐゴシック" pitchFamily="-65" charset="-128"/>
                <a:cs typeface="ＭＳ Ｐゴシック" pitchFamily="-65" charset="-128"/>
              </a:rPr>
              <a:t> Peak VO</a:t>
            </a:r>
            <a:r>
              <a:rPr lang="en-US" baseline="-25000" dirty="0">
                <a:ea typeface="ＭＳ Ｐゴシック" pitchFamily="-65" charset="-128"/>
                <a:cs typeface="ＭＳ Ｐゴシック" pitchFamily="-65" charset="-128"/>
              </a:rPr>
              <a:t>2</a:t>
            </a:r>
            <a:r>
              <a:rPr lang="en-US" dirty="0">
                <a:ea typeface="ＭＳ Ｐゴシック" pitchFamily="-65" charset="-128"/>
                <a:cs typeface="ＭＳ Ｐゴシック" pitchFamily="-65" charset="-128"/>
              </a:rPr>
              <a:t> &gt;14 ml/kg/min predicts clinical stability over the next 1 year.</a:t>
            </a:r>
          </a:p>
          <a:p>
            <a:pPr>
              <a:buFont typeface="Wingdings" pitchFamily="-65" charset="2"/>
              <a:buNone/>
              <a:defRPr/>
            </a:pPr>
            <a:endParaRPr lang="en-US" dirty="0">
              <a:ea typeface="ＭＳ Ｐゴシック" pitchFamily="-65" charset="-128"/>
              <a:cs typeface="ＭＳ Ｐゴシック" pitchFamily="-65" charset="-128"/>
            </a:endParaRPr>
          </a:p>
          <a:p>
            <a:pPr>
              <a:buFont typeface="Wingdings" pitchFamily="-65" charset="2"/>
              <a:buNone/>
              <a:defRPr/>
            </a:pPr>
            <a:r>
              <a:rPr lang="en-US" dirty="0">
                <a:ea typeface="ＭＳ Ｐゴシック" pitchFamily="-65" charset="-128"/>
                <a:cs typeface="ＭＳ Ｐゴシック" pitchFamily="-65" charset="-128"/>
              </a:rPr>
              <a:t>Peak VO</a:t>
            </a:r>
            <a:r>
              <a:rPr lang="en-US" baseline="-25000" dirty="0">
                <a:ea typeface="ＭＳ Ｐゴシック" pitchFamily="-65" charset="-128"/>
                <a:cs typeface="ＭＳ Ｐゴシック" pitchFamily="-65" charset="-128"/>
              </a:rPr>
              <a:t>2</a:t>
            </a:r>
            <a:r>
              <a:rPr lang="en-US" dirty="0">
                <a:ea typeface="ＭＳ Ｐゴシック" pitchFamily="-65" charset="-128"/>
                <a:cs typeface="ＭＳ Ｐゴシック" pitchFamily="-65" charset="-128"/>
              </a:rPr>
              <a:t> &lt;14 ml/kg/min is the cut-off for a patient needing advanced therapies</a:t>
            </a:r>
          </a:p>
        </p:txBody>
      </p:sp>
      <p:pic>
        <p:nvPicPr>
          <p:cNvPr id="6" name="Picture 7">
            <a:extLst>
              <a:ext uri="{FF2B5EF4-FFF2-40B4-BE49-F238E27FC236}">
                <a16:creationId xmlns:a16="http://schemas.microsoft.com/office/drawing/2014/main" id="{D14D6392-C04F-475A-830B-F125A077C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811755" y="1915783"/>
            <a:ext cx="4495800" cy="3822700"/>
          </a:xfrm>
          <a:prstGeom prst="rect">
            <a:avLst/>
          </a:prstGeom>
        </p:spPr>
      </p:pic>
      <p:sp>
        <p:nvSpPr>
          <p:cNvPr id="8" name="Rectangle 7">
            <a:extLst>
              <a:ext uri="{FF2B5EF4-FFF2-40B4-BE49-F238E27FC236}">
                <a16:creationId xmlns:a16="http://schemas.microsoft.com/office/drawing/2014/main" id="{C6C1362F-8689-4ECD-B34B-E9D4F71E8AA3}"/>
              </a:ext>
            </a:extLst>
          </p:cNvPr>
          <p:cNvSpPr/>
          <p:nvPr/>
        </p:nvSpPr>
        <p:spPr>
          <a:xfrm>
            <a:off x="4509856" y="6423660"/>
            <a:ext cx="4942754" cy="276999"/>
          </a:xfrm>
          <a:prstGeom prst="rect">
            <a:avLst/>
          </a:prstGeom>
        </p:spPr>
        <p:txBody>
          <a:bodyPr wrap="square">
            <a:spAutoFit/>
          </a:bodyPr>
          <a:lstStyle/>
          <a:p>
            <a:r>
              <a:rPr lang="en-US" sz="1200" dirty="0"/>
              <a:t>Circulation. 1991 Mar;83(3):778-86. </a:t>
            </a:r>
            <a:r>
              <a:rPr lang="en-US" sz="1200" dirty="0" err="1"/>
              <a:t>doi</a:t>
            </a:r>
            <a:r>
              <a:rPr lang="en-US" sz="1200" dirty="0"/>
              <a:t>: 10.1161/01.cir.83.3.778</a:t>
            </a:r>
          </a:p>
        </p:txBody>
      </p:sp>
    </p:spTree>
    <p:extLst>
      <p:ext uri="{BB962C8B-B14F-4D97-AF65-F5344CB8AC3E}">
        <p14:creationId xmlns:p14="http://schemas.microsoft.com/office/powerpoint/2010/main" val="4176620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2107D3-B6FC-480A-8064-483D8A8010F2}"/>
              </a:ext>
            </a:extLst>
          </p:cNvPr>
          <p:cNvSpPr>
            <a:spLocks noGrp="1"/>
          </p:cNvSpPr>
          <p:nvPr>
            <p:ph type="title"/>
          </p:nvPr>
        </p:nvSpPr>
        <p:spPr>
          <a:xfrm>
            <a:off x="609600" y="519021"/>
            <a:ext cx="10972800" cy="1371600"/>
          </a:xfrm>
        </p:spPr>
        <p:txBody>
          <a:bodyPr/>
          <a:lstStyle/>
          <a:p>
            <a:r>
              <a:rPr lang="en-US" dirty="0"/>
              <a:t>Where to next?</a:t>
            </a:r>
          </a:p>
        </p:txBody>
      </p:sp>
      <p:sp>
        <p:nvSpPr>
          <p:cNvPr id="5" name="TextBox 4">
            <a:extLst>
              <a:ext uri="{FF2B5EF4-FFF2-40B4-BE49-F238E27FC236}">
                <a16:creationId xmlns:a16="http://schemas.microsoft.com/office/drawing/2014/main" id="{4C79FFB6-BACD-450A-B641-14ED0AAAD44D}"/>
              </a:ext>
            </a:extLst>
          </p:cNvPr>
          <p:cNvSpPr txBox="1"/>
          <p:nvPr/>
        </p:nvSpPr>
        <p:spPr>
          <a:xfrm>
            <a:off x="4438650" y="2671671"/>
            <a:ext cx="2863284" cy="369332"/>
          </a:xfrm>
          <a:prstGeom prst="rect">
            <a:avLst/>
          </a:prstGeom>
          <a:noFill/>
        </p:spPr>
        <p:txBody>
          <a:bodyPr wrap="none" rtlCol="0">
            <a:spAutoFit/>
          </a:bodyPr>
          <a:lstStyle/>
          <a:p>
            <a:r>
              <a:rPr lang="en-US" dirty="0"/>
              <a:t>Advanced Heart Failure</a:t>
            </a:r>
          </a:p>
        </p:txBody>
      </p:sp>
      <p:cxnSp>
        <p:nvCxnSpPr>
          <p:cNvPr id="6" name="Straight Arrow Connector 5">
            <a:extLst>
              <a:ext uri="{FF2B5EF4-FFF2-40B4-BE49-F238E27FC236}">
                <a16:creationId xmlns:a16="http://schemas.microsoft.com/office/drawing/2014/main" id="{39F9701C-EEBC-459F-8A63-F9982E1BB4AA}"/>
              </a:ext>
            </a:extLst>
          </p:cNvPr>
          <p:cNvCxnSpPr/>
          <p:nvPr/>
        </p:nvCxnSpPr>
        <p:spPr>
          <a:xfrm flipH="1">
            <a:off x="3227267" y="3128871"/>
            <a:ext cx="1247775" cy="1276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A9DB2D9-9AF3-4AA6-AD47-E3898A4F479E}"/>
              </a:ext>
            </a:extLst>
          </p:cNvPr>
          <p:cNvCxnSpPr/>
          <p:nvPr/>
        </p:nvCxnSpPr>
        <p:spPr>
          <a:xfrm>
            <a:off x="6477000" y="3224121"/>
            <a:ext cx="1447800" cy="1181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86A42C-49A0-4935-978A-241224D60A87}"/>
              </a:ext>
            </a:extLst>
          </p:cNvPr>
          <p:cNvSpPr txBox="1"/>
          <p:nvPr/>
        </p:nvSpPr>
        <p:spPr>
          <a:xfrm>
            <a:off x="1511569" y="4671921"/>
            <a:ext cx="3358612" cy="369332"/>
          </a:xfrm>
          <a:prstGeom prst="rect">
            <a:avLst/>
          </a:prstGeom>
          <a:noFill/>
        </p:spPr>
        <p:txBody>
          <a:bodyPr wrap="none" rtlCol="0">
            <a:spAutoFit/>
          </a:bodyPr>
          <a:lstStyle/>
          <a:p>
            <a:r>
              <a:rPr lang="en-US" dirty="0"/>
              <a:t>Left Ventricular Assist Device</a:t>
            </a:r>
          </a:p>
        </p:txBody>
      </p:sp>
      <p:sp>
        <p:nvSpPr>
          <p:cNvPr id="9" name="TextBox 8">
            <a:extLst>
              <a:ext uri="{FF2B5EF4-FFF2-40B4-BE49-F238E27FC236}">
                <a16:creationId xmlns:a16="http://schemas.microsoft.com/office/drawing/2014/main" id="{665CD409-F5E0-4DD6-81CF-BADC67BC88AC}"/>
              </a:ext>
            </a:extLst>
          </p:cNvPr>
          <p:cNvSpPr txBox="1"/>
          <p:nvPr/>
        </p:nvSpPr>
        <p:spPr>
          <a:xfrm>
            <a:off x="7924800" y="4671921"/>
            <a:ext cx="2569934" cy="369332"/>
          </a:xfrm>
          <a:prstGeom prst="rect">
            <a:avLst/>
          </a:prstGeom>
          <a:noFill/>
        </p:spPr>
        <p:txBody>
          <a:bodyPr wrap="none" rtlCol="0">
            <a:spAutoFit/>
          </a:bodyPr>
          <a:lstStyle/>
          <a:p>
            <a:r>
              <a:rPr lang="en-US" dirty="0"/>
              <a:t>Heart Transplantation</a:t>
            </a:r>
          </a:p>
        </p:txBody>
      </p:sp>
    </p:spTree>
    <p:extLst>
      <p:ext uri="{BB962C8B-B14F-4D97-AF65-F5344CB8AC3E}">
        <p14:creationId xmlns:p14="http://schemas.microsoft.com/office/powerpoint/2010/main" val="2443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7D1E66-5FEA-4B64-A949-737AE2D70DF2}"/>
              </a:ext>
            </a:extLst>
          </p:cNvPr>
          <p:cNvSpPr>
            <a:spLocks noGrp="1"/>
          </p:cNvSpPr>
          <p:nvPr>
            <p:ph type="title"/>
          </p:nvPr>
        </p:nvSpPr>
        <p:spPr>
          <a:xfrm>
            <a:off x="575310" y="193675"/>
            <a:ext cx="10515600" cy="1325563"/>
          </a:xfrm>
        </p:spPr>
        <p:txBody>
          <a:bodyPr/>
          <a:lstStyle/>
          <a:p>
            <a:r>
              <a:rPr lang="en-US" dirty="0">
                <a:latin typeface="Encode Sans Normal" panose="02000000000000000000" pitchFamily="2" charset="0"/>
              </a:rPr>
              <a:t>Left Ventricular Assist Devices (LVADs)</a:t>
            </a:r>
          </a:p>
        </p:txBody>
      </p:sp>
      <p:sp>
        <p:nvSpPr>
          <p:cNvPr id="5" name="Content Placeholder 2">
            <a:extLst>
              <a:ext uri="{FF2B5EF4-FFF2-40B4-BE49-F238E27FC236}">
                <a16:creationId xmlns:a16="http://schemas.microsoft.com/office/drawing/2014/main" id="{F67DCE0A-F3D4-4106-8E39-280460381996}"/>
              </a:ext>
            </a:extLst>
          </p:cNvPr>
          <p:cNvSpPr>
            <a:spLocks noGrp="1"/>
          </p:cNvSpPr>
          <p:nvPr>
            <p:ph idx="1"/>
          </p:nvPr>
        </p:nvSpPr>
        <p:spPr>
          <a:xfrm>
            <a:off x="575310" y="2027893"/>
            <a:ext cx="4764691" cy="4306043"/>
          </a:xfrm>
        </p:spPr>
        <p:txBody>
          <a:bodyPr>
            <a:normAutofit/>
          </a:bodyPr>
          <a:lstStyle/>
          <a:p>
            <a:r>
              <a:rPr lang="en-US" sz="2000" dirty="0">
                <a:latin typeface="Open Sans"/>
              </a:rPr>
              <a:t>Surgically implanted durable mechanical circulatory support device</a:t>
            </a:r>
          </a:p>
          <a:p>
            <a:r>
              <a:rPr lang="en-US" sz="2000" dirty="0">
                <a:latin typeface="Open Sans"/>
              </a:rPr>
              <a:t>Designed to unload the left ventricle and circulate blood to the aorta and subsequently leads to end organ perfusion</a:t>
            </a:r>
          </a:p>
          <a:p>
            <a:endParaRPr lang="en-US" sz="2000" dirty="0">
              <a:latin typeface="Open Sans"/>
            </a:endParaRPr>
          </a:p>
          <a:p>
            <a:r>
              <a:rPr lang="en-US" sz="2000" dirty="0">
                <a:latin typeface="Open Sans"/>
              </a:rPr>
              <a:t>Can be implanted as:</a:t>
            </a:r>
          </a:p>
          <a:p>
            <a:pPr lvl="1"/>
            <a:r>
              <a:rPr lang="en-US" sz="2000" dirty="0">
                <a:latin typeface="Open Sans"/>
              </a:rPr>
              <a:t>Destination Therapy</a:t>
            </a:r>
          </a:p>
          <a:p>
            <a:pPr lvl="1"/>
            <a:endParaRPr lang="en-US" sz="2000" dirty="0">
              <a:latin typeface="Open Sans"/>
            </a:endParaRPr>
          </a:p>
          <a:p>
            <a:pPr lvl="1"/>
            <a:r>
              <a:rPr lang="en-US" sz="2000" dirty="0">
                <a:latin typeface="Open Sans"/>
              </a:rPr>
              <a:t>Bridge to Transplant</a:t>
            </a:r>
          </a:p>
          <a:p>
            <a:pPr lvl="1"/>
            <a:endParaRPr lang="en-US" sz="2000" dirty="0">
              <a:latin typeface="Open Sans"/>
            </a:endParaRPr>
          </a:p>
          <a:p>
            <a:endParaRPr lang="en-US" sz="2000" dirty="0">
              <a:latin typeface="Open Sans"/>
            </a:endParaRPr>
          </a:p>
        </p:txBody>
      </p:sp>
      <p:pic>
        <p:nvPicPr>
          <p:cNvPr id="6" name="Picture 2" descr="LVADs: Minimizing Driveline Infections at Home – Eloquest Healthcare, Inc.">
            <a:extLst>
              <a:ext uri="{FF2B5EF4-FFF2-40B4-BE49-F238E27FC236}">
                <a16:creationId xmlns:a16="http://schemas.microsoft.com/office/drawing/2014/main" id="{C03EFB2C-71E7-4615-A93D-57F817DEEE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0001" y="1914905"/>
            <a:ext cx="6538071" cy="4060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927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CE5AB-297A-4F50-8E02-739B6A7C50CA}"/>
              </a:ext>
            </a:extLst>
          </p:cNvPr>
          <p:cNvSpPr>
            <a:spLocks noGrp="1"/>
          </p:cNvSpPr>
          <p:nvPr>
            <p:ph type="title"/>
          </p:nvPr>
        </p:nvSpPr>
        <p:spPr>
          <a:xfrm>
            <a:off x="407125" y="156255"/>
            <a:ext cx="10515600" cy="1325563"/>
          </a:xfrm>
        </p:spPr>
        <p:txBody>
          <a:bodyPr/>
          <a:lstStyle/>
          <a:p>
            <a:r>
              <a:rPr lang="en-US" dirty="0"/>
              <a:t>LVAD Components</a:t>
            </a:r>
          </a:p>
        </p:txBody>
      </p:sp>
      <p:pic>
        <p:nvPicPr>
          <p:cNvPr id="1026" name="Picture 2" descr="HeartMate 3 LVAD components">
            <a:extLst>
              <a:ext uri="{FF2B5EF4-FFF2-40B4-BE49-F238E27FC236}">
                <a16:creationId xmlns:a16="http://schemas.microsoft.com/office/drawing/2014/main" id="{85683701-AF4D-4C09-AEEF-60126EE51F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410"/>
          <a:stretch/>
        </p:blipFill>
        <p:spPr bwMode="auto">
          <a:xfrm>
            <a:off x="407125" y="1612446"/>
            <a:ext cx="3598544" cy="4286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5E1149-6E81-4A72-A25A-3133DCFC0E9A}"/>
              </a:ext>
            </a:extLst>
          </p:cNvPr>
          <p:cNvPicPr>
            <a:picLocks noChangeAspect="1"/>
          </p:cNvPicPr>
          <p:nvPr/>
        </p:nvPicPr>
        <p:blipFill>
          <a:blip r:embed="rId4"/>
          <a:stretch>
            <a:fillRect/>
          </a:stretch>
        </p:blipFill>
        <p:spPr>
          <a:xfrm>
            <a:off x="4041297" y="1720622"/>
            <a:ext cx="8080846" cy="4178073"/>
          </a:xfrm>
          <a:prstGeom prst="rect">
            <a:avLst/>
          </a:prstGeom>
        </p:spPr>
      </p:pic>
    </p:spTree>
    <p:extLst>
      <p:ext uri="{BB962C8B-B14F-4D97-AF65-F5344CB8AC3E}">
        <p14:creationId xmlns:p14="http://schemas.microsoft.com/office/powerpoint/2010/main" val="14954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0157-3098-47E0-A516-D5CFADAB17A5}"/>
              </a:ext>
            </a:extLst>
          </p:cNvPr>
          <p:cNvSpPr>
            <a:spLocks noGrp="1"/>
          </p:cNvSpPr>
          <p:nvPr>
            <p:ph type="title"/>
          </p:nvPr>
        </p:nvSpPr>
        <p:spPr>
          <a:xfrm>
            <a:off x="278130" y="154622"/>
            <a:ext cx="10515600" cy="1325563"/>
          </a:xfrm>
        </p:spPr>
        <p:txBody>
          <a:bodyPr/>
          <a:lstStyle/>
          <a:p>
            <a:r>
              <a:rPr lang="en-US" dirty="0"/>
              <a:t>Ventricular Device Innovation</a:t>
            </a:r>
          </a:p>
        </p:txBody>
      </p:sp>
      <p:pic>
        <p:nvPicPr>
          <p:cNvPr id="4" name="Content Placeholder 3">
            <a:extLst>
              <a:ext uri="{FF2B5EF4-FFF2-40B4-BE49-F238E27FC236}">
                <a16:creationId xmlns:a16="http://schemas.microsoft.com/office/drawing/2014/main" id="{C52BB3DB-A933-47B2-B3EB-7C48BA7A3A3E}"/>
              </a:ext>
            </a:extLst>
          </p:cNvPr>
          <p:cNvPicPr>
            <a:picLocks noGrp="1" noChangeAspect="1"/>
          </p:cNvPicPr>
          <p:nvPr>
            <p:ph idx="1"/>
          </p:nvPr>
        </p:nvPicPr>
        <p:blipFill>
          <a:blip r:embed="rId3"/>
          <a:stretch>
            <a:fillRect/>
          </a:stretch>
        </p:blipFill>
        <p:spPr>
          <a:xfrm>
            <a:off x="793902" y="1343024"/>
            <a:ext cx="10604196" cy="4749165"/>
          </a:xfrm>
          <a:prstGeom prst="rect">
            <a:avLst/>
          </a:prstGeom>
        </p:spPr>
      </p:pic>
    </p:spTree>
    <p:extLst>
      <p:ext uri="{BB962C8B-B14F-4D97-AF65-F5344CB8AC3E}">
        <p14:creationId xmlns:p14="http://schemas.microsoft.com/office/powerpoint/2010/main" val="3415983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CFE9-AD37-45D9-9706-DC2D5059CB6F}"/>
              </a:ext>
            </a:extLst>
          </p:cNvPr>
          <p:cNvSpPr>
            <a:spLocks noGrp="1"/>
          </p:cNvSpPr>
          <p:nvPr>
            <p:ph type="title"/>
          </p:nvPr>
        </p:nvSpPr>
        <p:spPr>
          <a:xfrm>
            <a:off x="220980" y="147955"/>
            <a:ext cx="10515600" cy="1325563"/>
          </a:xfrm>
        </p:spPr>
        <p:txBody>
          <a:bodyPr/>
          <a:lstStyle/>
          <a:p>
            <a:r>
              <a:rPr lang="en-US" dirty="0"/>
              <a:t>Normal Physiology</a:t>
            </a:r>
          </a:p>
        </p:txBody>
      </p:sp>
      <p:pic>
        <p:nvPicPr>
          <p:cNvPr id="4" name="Picture 3">
            <a:extLst>
              <a:ext uri="{FF2B5EF4-FFF2-40B4-BE49-F238E27FC236}">
                <a16:creationId xmlns:a16="http://schemas.microsoft.com/office/drawing/2014/main" id="{9F809D55-A85B-44FC-B4F6-305A32D5763F}"/>
              </a:ext>
            </a:extLst>
          </p:cNvPr>
          <p:cNvPicPr>
            <a:picLocks noChangeAspect="1"/>
          </p:cNvPicPr>
          <p:nvPr/>
        </p:nvPicPr>
        <p:blipFill rotWithShape="1">
          <a:blip r:embed="rId3"/>
          <a:srcRect l="-199" t="20357" r="51762" b="11429"/>
          <a:stretch/>
        </p:blipFill>
        <p:spPr>
          <a:xfrm>
            <a:off x="542109" y="1473518"/>
            <a:ext cx="5314949" cy="4678136"/>
          </a:xfrm>
          <a:prstGeom prst="rect">
            <a:avLst/>
          </a:prstGeom>
        </p:spPr>
      </p:pic>
      <p:pic>
        <p:nvPicPr>
          <p:cNvPr id="5" name="Picture 4">
            <a:extLst>
              <a:ext uri="{FF2B5EF4-FFF2-40B4-BE49-F238E27FC236}">
                <a16:creationId xmlns:a16="http://schemas.microsoft.com/office/drawing/2014/main" id="{88B739F6-1383-47F4-A3E8-9D823F8B58FF}"/>
              </a:ext>
            </a:extLst>
          </p:cNvPr>
          <p:cNvPicPr>
            <a:picLocks noChangeAspect="1"/>
          </p:cNvPicPr>
          <p:nvPr/>
        </p:nvPicPr>
        <p:blipFill rotWithShape="1">
          <a:blip r:embed="rId4"/>
          <a:srcRect l="-50" t="20119" r="34424" b="11667"/>
          <a:stretch/>
        </p:blipFill>
        <p:spPr>
          <a:xfrm>
            <a:off x="4448991" y="1473518"/>
            <a:ext cx="7200900" cy="4678136"/>
          </a:xfrm>
          <a:prstGeom prst="rect">
            <a:avLst/>
          </a:prstGeom>
        </p:spPr>
      </p:pic>
      <p:sp>
        <p:nvSpPr>
          <p:cNvPr id="6" name="Right Bracket 5">
            <a:extLst>
              <a:ext uri="{FF2B5EF4-FFF2-40B4-BE49-F238E27FC236}">
                <a16:creationId xmlns:a16="http://schemas.microsoft.com/office/drawing/2014/main" id="{2FC01E27-E372-49C6-AC18-5BA511671DF0}"/>
              </a:ext>
            </a:extLst>
          </p:cNvPr>
          <p:cNvSpPr/>
          <p:nvPr/>
        </p:nvSpPr>
        <p:spPr>
          <a:xfrm rot="10800000">
            <a:off x="6343650" y="1965960"/>
            <a:ext cx="1223010" cy="1051560"/>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4888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84E1DC-B5F4-4E30-ACDF-DAF5FB75F1CA}"/>
              </a:ext>
            </a:extLst>
          </p:cNvPr>
          <p:cNvPicPr>
            <a:picLocks noChangeAspect="1"/>
          </p:cNvPicPr>
          <p:nvPr/>
        </p:nvPicPr>
        <p:blipFill rotWithShape="1">
          <a:blip r:embed="rId3"/>
          <a:srcRect t="20000" r="62250" b="7734"/>
          <a:stretch/>
        </p:blipFill>
        <p:spPr>
          <a:xfrm>
            <a:off x="627017" y="157269"/>
            <a:ext cx="10937966" cy="6543462"/>
          </a:xfrm>
          <a:prstGeom prst="rect">
            <a:avLst/>
          </a:prstGeom>
        </p:spPr>
      </p:pic>
      <p:sp>
        <p:nvSpPr>
          <p:cNvPr id="2" name="TextBox 1">
            <a:extLst>
              <a:ext uri="{FF2B5EF4-FFF2-40B4-BE49-F238E27FC236}">
                <a16:creationId xmlns:a16="http://schemas.microsoft.com/office/drawing/2014/main" id="{C1B92B42-0DBA-44BD-9792-30F073793C74}"/>
              </a:ext>
            </a:extLst>
          </p:cNvPr>
          <p:cNvSpPr txBox="1"/>
          <p:nvPr/>
        </p:nvSpPr>
        <p:spPr>
          <a:xfrm>
            <a:off x="7418070" y="545927"/>
            <a:ext cx="4440282" cy="6124754"/>
          </a:xfrm>
          <a:prstGeom prst="rect">
            <a:avLst/>
          </a:prstGeom>
          <a:solidFill>
            <a:schemeClr val="bg1"/>
          </a:solidFill>
          <a:ln w="57150">
            <a:solidFill>
              <a:schemeClr val="tx1"/>
            </a:solidFill>
          </a:ln>
        </p:spPr>
        <p:txBody>
          <a:bodyPr wrap="square" rtlCol="0">
            <a:spAutoFit/>
          </a:bodyPr>
          <a:lstStyle/>
          <a:p>
            <a:pPr marL="171450" indent="-171450">
              <a:buFontTx/>
              <a:buChar char="-"/>
            </a:pPr>
            <a:r>
              <a:rPr lang="en-US" sz="2800" dirty="0"/>
              <a:t>Fully levitated, self-centering rotor- does not require hydrodynamic or mechanical bearings</a:t>
            </a:r>
          </a:p>
          <a:p>
            <a:pPr marL="171450" indent="-171450">
              <a:buFontTx/>
              <a:buChar char="-"/>
            </a:pPr>
            <a:endParaRPr lang="en-US" sz="2800" dirty="0"/>
          </a:p>
          <a:p>
            <a:pPr marL="171450" indent="-171450">
              <a:buFontTx/>
              <a:buChar char="-"/>
            </a:pPr>
            <a:endParaRPr lang="en-US" sz="2800" dirty="0"/>
          </a:p>
          <a:p>
            <a:pPr marL="171450" indent="-171450">
              <a:buFontTx/>
              <a:buChar char="-"/>
            </a:pPr>
            <a:r>
              <a:rPr lang="en-US" sz="2800" dirty="0"/>
              <a:t>Large, consistent blood flow pathways to reduce shear stress</a:t>
            </a:r>
          </a:p>
          <a:p>
            <a:pPr marL="171450" indent="-171450">
              <a:buFontTx/>
              <a:buChar char="-"/>
            </a:pPr>
            <a:endParaRPr lang="en-US" sz="2800" dirty="0"/>
          </a:p>
          <a:p>
            <a:pPr marL="171450" indent="-171450">
              <a:buFontTx/>
              <a:buChar char="-"/>
            </a:pPr>
            <a:endParaRPr lang="en-US" sz="2800" dirty="0"/>
          </a:p>
          <a:p>
            <a:pPr marL="171450" indent="-171450">
              <a:buFontTx/>
              <a:buChar char="-"/>
            </a:pPr>
            <a:r>
              <a:rPr lang="en-US" sz="2800" dirty="0" err="1"/>
              <a:t>Intrinisic</a:t>
            </a:r>
            <a:r>
              <a:rPr lang="en-US" sz="2800" dirty="0"/>
              <a:t> </a:t>
            </a:r>
            <a:r>
              <a:rPr lang="en-US" sz="2800" dirty="0" err="1"/>
              <a:t>pulsatility</a:t>
            </a:r>
            <a:r>
              <a:rPr lang="en-US" sz="2800" dirty="0"/>
              <a:t> to reduce stasis and minimize thrombus</a:t>
            </a:r>
          </a:p>
        </p:txBody>
      </p:sp>
    </p:spTree>
    <p:extLst>
      <p:ext uri="{BB962C8B-B14F-4D97-AF65-F5344CB8AC3E}">
        <p14:creationId xmlns:p14="http://schemas.microsoft.com/office/powerpoint/2010/main" val="2295864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0FB891-D323-4D04-8784-4DD2EDA73DF8}"/>
              </a:ext>
            </a:extLst>
          </p:cNvPr>
          <p:cNvPicPr>
            <a:picLocks noChangeAspect="1"/>
          </p:cNvPicPr>
          <p:nvPr/>
        </p:nvPicPr>
        <p:blipFill rotWithShape="1">
          <a:blip r:embed="rId3"/>
          <a:srcRect t="-947" r="444" b="17624"/>
          <a:stretch/>
        </p:blipFill>
        <p:spPr>
          <a:xfrm>
            <a:off x="382456" y="0"/>
            <a:ext cx="11427087" cy="5123550"/>
          </a:xfrm>
          <a:prstGeom prst="rect">
            <a:avLst/>
          </a:prstGeom>
        </p:spPr>
      </p:pic>
      <p:pic>
        <p:nvPicPr>
          <p:cNvPr id="6" name="Picture 5">
            <a:extLst>
              <a:ext uri="{FF2B5EF4-FFF2-40B4-BE49-F238E27FC236}">
                <a16:creationId xmlns:a16="http://schemas.microsoft.com/office/drawing/2014/main" id="{301EDA55-E72B-4692-91E1-DA05D4F24FFD}"/>
              </a:ext>
            </a:extLst>
          </p:cNvPr>
          <p:cNvPicPr>
            <a:picLocks noChangeAspect="1"/>
          </p:cNvPicPr>
          <p:nvPr/>
        </p:nvPicPr>
        <p:blipFill>
          <a:blip r:embed="rId4"/>
          <a:stretch>
            <a:fillRect/>
          </a:stretch>
        </p:blipFill>
        <p:spPr>
          <a:xfrm>
            <a:off x="2504983" y="1807533"/>
            <a:ext cx="6859864" cy="4847637"/>
          </a:xfrm>
          <a:prstGeom prst="rect">
            <a:avLst/>
          </a:prstGeom>
        </p:spPr>
      </p:pic>
    </p:spTree>
    <p:extLst>
      <p:ext uri="{BB962C8B-B14F-4D97-AF65-F5344CB8AC3E}">
        <p14:creationId xmlns:p14="http://schemas.microsoft.com/office/powerpoint/2010/main" val="176467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81D27C-E172-4FC2-BCF2-78687079D312}"/>
              </a:ext>
            </a:extLst>
          </p:cNvPr>
          <p:cNvPicPr>
            <a:picLocks noChangeAspect="1"/>
          </p:cNvPicPr>
          <p:nvPr/>
        </p:nvPicPr>
        <p:blipFill rotWithShape="1">
          <a:blip r:embed="rId3"/>
          <a:srcRect t="2168" b="2005"/>
          <a:stretch/>
        </p:blipFill>
        <p:spPr>
          <a:xfrm>
            <a:off x="654817" y="274320"/>
            <a:ext cx="10466573" cy="6320790"/>
          </a:xfrm>
          <a:prstGeom prst="rect">
            <a:avLst/>
          </a:prstGeom>
        </p:spPr>
      </p:pic>
    </p:spTree>
    <p:extLst>
      <p:ext uri="{BB962C8B-B14F-4D97-AF65-F5344CB8AC3E}">
        <p14:creationId xmlns:p14="http://schemas.microsoft.com/office/powerpoint/2010/main" val="1666285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7D5B1-0CC1-4C9B-B805-14A77C6940FC}"/>
              </a:ext>
            </a:extLst>
          </p:cNvPr>
          <p:cNvSpPr>
            <a:spLocks noGrp="1"/>
          </p:cNvSpPr>
          <p:nvPr>
            <p:ph type="title"/>
          </p:nvPr>
        </p:nvSpPr>
        <p:spPr/>
        <p:txBody>
          <a:bodyPr/>
          <a:lstStyle/>
          <a:p>
            <a:r>
              <a:rPr lang="en-US" dirty="0"/>
              <a:t>LVAD parameters</a:t>
            </a:r>
          </a:p>
        </p:txBody>
      </p:sp>
      <p:pic>
        <p:nvPicPr>
          <p:cNvPr id="3074" name="Picture 2" descr="https://i0.wp.com/thoracickey.com/wp-content/uploads/2019/12/f005-002-9780323567169.jpg?w=960">
            <a:extLst>
              <a:ext uri="{FF2B5EF4-FFF2-40B4-BE49-F238E27FC236}">
                <a16:creationId xmlns:a16="http://schemas.microsoft.com/office/drawing/2014/main" id="{5DD4828C-51AA-40CA-8AE3-8978D9526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1" y="1730948"/>
            <a:ext cx="5019675" cy="37623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ju Ramanayake on X: &quot;#LVADs display ...">
            <a:extLst>
              <a:ext uri="{FF2B5EF4-FFF2-40B4-BE49-F238E27FC236}">
                <a16:creationId xmlns:a16="http://schemas.microsoft.com/office/drawing/2014/main" id="{FF6A69CA-4D3E-4CB6-9A6F-C72FC92BEC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2145" y="1832253"/>
            <a:ext cx="6219117" cy="3559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228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DC2A-6C2A-9B82-5452-6B283EDB5AC0}"/>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FA609B24-42D3-A971-126A-9A379438AE10}"/>
              </a:ext>
            </a:extLst>
          </p:cNvPr>
          <p:cNvSpPr>
            <a:spLocks noGrp="1"/>
          </p:cNvSpPr>
          <p:nvPr>
            <p:ph idx="1"/>
          </p:nvPr>
        </p:nvSpPr>
        <p:spPr/>
        <p:txBody>
          <a:bodyPr vert="horz" lIns="91440" tIns="45720" rIns="91440" bIns="45720" rtlCol="0" anchor="t">
            <a:normAutofit fontScale="92500" lnSpcReduction="10000"/>
          </a:bodyPr>
          <a:lstStyle/>
          <a:p>
            <a:r>
              <a:rPr lang="en-US" dirty="0"/>
              <a:t>Identifying the features that are associated with Advanced Heart Failure”</a:t>
            </a:r>
          </a:p>
          <a:p>
            <a:endParaRPr lang="en-US" dirty="0"/>
          </a:p>
          <a:p>
            <a:r>
              <a:rPr lang="en-US" dirty="0"/>
              <a:t>Identifying the options for patients with Advanced Heart failure</a:t>
            </a:r>
          </a:p>
          <a:p>
            <a:endParaRPr lang="en-US" dirty="0"/>
          </a:p>
          <a:p>
            <a:r>
              <a:rPr lang="en-US" dirty="0"/>
              <a:t>Identifying the indications and contraindications of Cardiac Transplant and Left Ventricular Assist Devices (LVADs)</a:t>
            </a:r>
          </a:p>
          <a:p>
            <a:endParaRPr lang="en-US" dirty="0"/>
          </a:p>
          <a:p>
            <a:r>
              <a:rPr lang="en-US" dirty="0"/>
              <a:t>Identifying the components of a LVAD and its general mechanism of action</a:t>
            </a:r>
          </a:p>
          <a:p>
            <a:pPr marL="0" indent="0">
              <a:buNone/>
            </a:pPr>
            <a:r>
              <a:rPr lang="en-US" dirty="0"/>
              <a:t> </a:t>
            </a:r>
          </a:p>
          <a:p>
            <a:r>
              <a:rPr lang="en-US" dirty="0"/>
              <a:t>Understands the basics of Cardiac Transplantation and LVAD therapy</a:t>
            </a:r>
          </a:p>
        </p:txBody>
      </p:sp>
    </p:spTree>
    <p:extLst>
      <p:ext uri="{BB962C8B-B14F-4D97-AF65-F5344CB8AC3E}">
        <p14:creationId xmlns:p14="http://schemas.microsoft.com/office/powerpoint/2010/main" val="2553555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4D4EB4-9AAD-4113-A16D-D9702C93CCD5}"/>
              </a:ext>
            </a:extLst>
          </p:cNvPr>
          <p:cNvPicPr>
            <a:picLocks noChangeAspect="1"/>
          </p:cNvPicPr>
          <p:nvPr/>
        </p:nvPicPr>
        <p:blipFill rotWithShape="1">
          <a:blip r:embed="rId3"/>
          <a:srcRect l="4291" t="21207" r="67541" b="7054"/>
          <a:stretch/>
        </p:blipFill>
        <p:spPr>
          <a:xfrm>
            <a:off x="2045971" y="622118"/>
            <a:ext cx="7591152" cy="6041619"/>
          </a:xfrm>
          <a:prstGeom prst="rect">
            <a:avLst/>
          </a:prstGeom>
        </p:spPr>
      </p:pic>
    </p:spTree>
    <p:extLst>
      <p:ext uri="{BB962C8B-B14F-4D97-AF65-F5344CB8AC3E}">
        <p14:creationId xmlns:p14="http://schemas.microsoft.com/office/powerpoint/2010/main" val="725166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jacc.org/cms/10.1016/j.jacc.2023.04.045/asset/1dad6517-c630-4c36-81c9-87084cd41ba3/assets/graphic/fx1.jpg">
            <a:extLst>
              <a:ext uri="{FF2B5EF4-FFF2-40B4-BE49-F238E27FC236}">
                <a16:creationId xmlns:a16="http://schemas.microsoft.com/office/drawing/2014/main" id="{E3F263F5-AFED-4C03-9261-7A61207204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5085" y="710703"/>
            <a:ext cx="4502972" cy="5007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rs.els-cdn.com/content/image/1-s2.0-S0735109722001711-gr6.jpg">
            <a:extLst>
              <a:ext uri="{FF2B5EF4-FFF2-40B4-BE49-F238E27FC236}">
                <a16:creationId xmlns:a16="http://schemas.microsoft.com/office/drawing/2014/main" id="{D2FC09A1-0FC6-402E-8068-12FE49FA6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584" y="1867475"/>
            <a:ext cx="6457950" cy="2990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2CCD32-F7DF-4FA6-BAC3-083C2B88E3F8}"/>
              </a:ext>
            </a:extLst>
          </p:cNvPr>
          <p:cNvSpPr txBox="1"/>
          <p:nvPr/>
        </p:nvSpPr>
        <p:spPr>
          <a:xfrm>
            <a:off x="313943" y="539827"/>
            <a:ext cx="6582616" cy="369332"/>
          </a:xfrm>
          <a:prstGeom prst="rect">
            <a:avLst/>
          </a:prstGeom>
          <a:noFill/>
        </p:spPr>
        <p:txBody>
          <a:bodyPr wrap="square" rtlCol="0">
            <a:spAutoFit/>
          </a:bodyPr>
          <a:lstStyle/>
          <a:p>
            <a:r>
              <a:rPr lang="en-US" dirty="0"/>
              <a:t>Complications of Durable LVAD implantation</a:t>
            </a:r>
          </a:p>
        </p:txBody>
      </p:sp>
    </p:spTree>
    <p:extLst>
      <p:ext uri="{BB962C8B-B14F-4D97-AF65-F5344CB8AC3E}">
        <p14:creationId xmlns:p14="http://schemas.microsoft.com/office/powerpoint/2010/main" val="1489769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07D32C-97CD-4262-AE27-4AE2EDAF1207}"/>
              </a:ext>
            </a:extLst>
          </p:cNvPr>
          <p:cNvSpPr>
            <a:spLocks noGrp="1"/>
          </p:cNvSpPr>
          <p:nvPr>
            <p:ph type="title"/>
          </p:nvPr>
        </p:nvSpPr>
        <p:spPr>
          <a:xfrm>
            <a:off x="306655" y="345707"/>
            <a:ext cx="10894745" cy="637273"/>
          </a:xfrm>
        </p:spPr>
        <p:txBody>
          <a:bodyPr>
            <a:normAutofit fontScale="90000"/>
          </a:bodyPr>
          <a:lstStyle/>
          <a:p>
            <a:r>
              <a:rPr lang="en-US" dirty="0">
                <a:latin typeface="Encode Sans Normal" panose="02000000000000000000" pitchFamily="2" charset="0"/>
              </a:rPr>
              <a:t>Contraindications to LVAD implant</a:t>
            </a:r>
          </a:p>
        </p:txBody>
      </p:sp>
      <p:sp>
        <p:nvSpPr>
          <p:cNvPr id="5" name="Content Placeholder 2">
            <a:extLst>
              <a:ext uri="{FF2B5EF4-FFF2-40B4-BE49-F238E27FC236}">
                <a16:creationId xmlns:a16="http://schemas.microsoft.com/office/drawing/2014/main" id="{A24A98D3-8EDE-4FEB-8BC1-6F855CBFD58C}"/>
              </a:ext>
            </a:extLst>
          </p:cNvPr>
          <p:cNvSpPr>
            <a:spLocks noGrp="1"/>
          </p:cNvSpPr>
          <p:nvPr>
            <p:ph idx="1"/>
          </p:nvPr>
        </p:nvSpPr>
        <p:spPr>
          <a:xfrm>
            <a:off x="551230" y="1145219"/>
            <a:ext cx="9768904" cy="5257422"/>
          </a:xfrm>
        </p:spPr>
        <p:txBody>
          <a:bodyPr>
            <a:normAutofit fontScale="70000" lnSpcReduction="20000"/>
          </a:bodyPr>
          <a:lstStyle/>
          <a:p>
            <a:pPr>
              <a:lnSpc>
                <a:spcPct val="120000"/>
              </a:lnSpc>
            </a:pPr>
            <a:r>
              <a:rPr lang="en-US" dirty="0">
                <a:latin typeface="Open Sans"/>
              </a:rPr>
              <a:t>Limited life expectancy</a:t>
            </a:r>
          </a:p>
          <a:p>
            <a:pPr lvl="1">
              <a:lnSpc>
                <a:spcPct val="120000"/>
              </a:lnSpc>
            </a:pPr>
            <a:r>
              <a:rPr lang="en-US" dirty="0">
                <a:latin typeface="Open Sans"/>
              </a:rPr>
              <a:t>Active malignancy </a:t>
            </a:r>
          </a:p>
          <a:p>
            <a:pPr lvl="1">
              <a:lnSpc>
                <a:spcPct val="120000"/>
              </a:lnSpc>
            </a:pPr>
            <a:r>
              <a:rPr lang="en-US" dirty="0">
                <a:latin typeface="Open Sans"/>
              </a:rPr>
              <a:t>Age &gt; 80 years old</a:t>
            </a:r>
          </a:p>
          <a:p>
            <a:pPr>
              <a:lnSpc>
                <a:spcPct val="120000"/>
              </a:lnSpc>
            </a:pPr>
            <a:r>
              <a:rPr lang="en-US" dirty="0">
                <a:latin typeface="Open Sans"/>
              </a:rPr>
              <a:t>Severe comorbidities that would preclude meaningful outcome</a:t>
            </a:r>
          </a:p>
          <a:p>
            <a:pPr lvl="1">
              <a:lnSpc>
                <a:spcPct val="120000"/>
              </a:lnSpc>
            </a:pPr>
            <a:r>
              <a:rPr lang="en-US" dirty="0">
                <a:latin typeface="Open Sans"/>
              </a:rPr>
              <a:t>End Stage Renal disease with GFR &lt; 30</a:t>
            </a:r>
          </a:p>
          <a:p>
            <a:pPr lvl="1">
              <a:lnSpc>
                <a:spcPct val="120000"/>
              </a:lnSpc>
            </a:pPr>
            <a:r>
              <a:rPr lang="en-US" dirty="0">
                <a:latin typeface="Open Sans"/>
              </a:rPr>
              <a:t>Severe liver disease including cirrhosis or presence of portal hypertension</a:t>
            </a:r>
          </a:p>
          <a:p>
            <a:pPr>
              <a:lnSpc>
                <a:spcPct val="120000"/>
              </a:lnSpc>
            </a:pPr>
            <a:r>
              <a:rPr lang="en-US" dirty="0">
                <a:latin typeface="Open Sans"/>
              </a:rPr>
              <a:t>Hematologic</a:t>
            </a:r>
          </a:p>
          <a:p>
            <a:pPr lvl="1">
              <a:lnSpc>
                <a:spcPct val="120000"/>
              </a:lnSpc>
            </a:pPr>
            <a:r>
              <a:rPr lang="en-US" dirty="0">
                <a:latin typeface="Open Sans"/>
              </a:rPr>
              <a:t>Active severe bleeding</a:t>
            </a:r>
          </a:p>
          <a:p>
            <a:pPr lvl="1">
              <a:lnSpc>
                <a:spcPct val="120000"/>
              </a:lnSpc>
            </a:pPr>
            <a:r>
              <a:rPr lang="en-US" dirty="0">
                <a:latin typeface="Open Sans"/>
              </a:rPr>
              <a:t>Inability to tolerate anticoagulation</a:t>
            </a:r>
          </a:p>
          <a:p>
            <a:pPr>
              <a:lnSpc>
                <a:spcPct val="120000"/>
              </a:lnSpc>
            </a:pPr>
            <a:r>
              <a:rPr lang="en-US" dirty="0">
                <a:latin typeface="Open Sans"/>
              </a:rPr>
              <a:t>Anatomic barriers</a:t>
            </a:r>
          </a:p>
          <a:p>
            <a:pPr lvl="1">
              <a:lnSpc>
                <a:spcPct val="120000"/>
              </a:lnSpc>
            </a:pPr>
            <a:r>
              <a:rPr lang="en-US" dirty="0">
                <a:latin typeface="Open Sans"/>
              </a:rPr>
              <a:t>Restrictive cardiomyopathy</a:t>
            </a:r>
          </a:p>
          <a:p>
            <a:pPr lvl="1">
              <a:lnSpc>
                <a:spcPct val="120000"/>
              </a:lnSpc>
            </a:pPr>
            <a:r>
              <a:rPr lang="en-US" dirty="0">
                <a:latin typeface="Open Sans"/>
              </a:rPr>
              <a:t>Hypertrophic cardiomyopathy</a:t>
            </a:r>
          </a:p>
          <a:p>
            <a:pPr>
              <a:lnSpc>
                <a:spcPct val="120000"/>
              </a:lnSpc>
            </a:pPr>
            <a:r>
              <a:rPr lang="en-US" dirty="0">
                <a:latin typeface="Open Sans"/>
              </a:rPr>
              <a:t>Severe right heart failure</a:t>
            </a:r>
          </a:p>
          <a:p>
            <a:pPr>
              <a:lnSpc>
                <a:spcPct val="120000"/>
              </a:lnSpc>
            </a:pPr>
            <a:r>
              <a:rPr lang="en-US" dirty="0">
                <a:latin typeface="Open Sans"/>
              </a:rPr>
              <a:t>Inability to care for LVAD</a:t>
            </a:r>
          </a:p>
        </p:txBody>
      </p:sp>
    </p:spTree>
    <p:extLst>
      <p:ext uri="{BB962C8B-B14F-4D97-AF65-F5344CB8AC3E}">
        <p14:creationId xmlns:p14="http://schemas.microsoft.com/office/powerpoint/2010/main" val="3783863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9E0802-E2A8-4CFB-9BE3-8D3BC1F0AD92}"/>
              </a:ext>
            </a:extLst>
          </p:cNvPr>
          <p:cNvPicPr>
            <a:picLocks noChangeAspect="1"/>
          </p:cNvPicPr>
          <p:nvPr/>
        </p:nvPicPr>
        <p:blipFill>
          <a:blip r:embed="rId3"/>
          <a:stretch>
            <a:fillRect/>
          </a:stretch>
        </p:blipFill>
        <p:spPr>
          <a:xfrm>
            <a:off x="1397472" y="527241"/>
            <a:ext cx="3303053" cy="5965634"/>
          </a:xfrm>
          <a:prstGeom prst="rect">
            <a:avLst/>
          </a:prstGeom>
        </p:spPr>
      </p:pic>
      <p:sp>
        <p:nvSpPr>
          <p:cNvPr id="7" name="Title 6">
            <a:extLst>
              <a:ext uri="{FF2B5EF4-FFF2-40B4-BE49-F238E27FC236}">
                <a16:creationId xmlns:a16="http://schemas.microsoft.com/office/drawing/2014/main" id="{C3C04E1F-60A4-41C1-92B8-04543E60F3E6}"/>
              </a:ext>
            </a:extLst>
          </p:cNvPr>
          <p:cNvSpPr>
            <a:spLocks noGrp="1"/>
          </p:cNvSpPr>
          <p:nvPr>
            <p:ph type="title"/>
          </p:nvPr>
        </p:nvSpPr>
        <p:spPr/>
        <p:txBody>
          <a:bodyPr/>
          <a:lstStyle/>
          <a:p>
            <a:r>
              <a:rPr lang="en-US" dirty="0">
                <a:latin typeface="Encode Sans Normal" panose="02000000000000000000" pitchFamily="2" charset="0"/>
              </a:rPr>
              <a:t>What are the outcomes after LVAD implantation?</a:t>
            </a:r>
          </a:p>
        </p:txBody>
      </p:sp>
      <p:pic>
        <p:nvPicPr>
          <p:cNvPr id="9" name="Picture 8">
            <a:extLst>
              <a:ext uri="{FF2B5EF4-FFF2-40B4-BE49-F238E27FC236}">
                <a16:creationId xmlns:a16="http://schemas.microsoft.com/office/drawing/2014/main" id="{47E0C231-BF25-4393-8FAE-35841C495DC7}"/>
              </a:ext>
            </a:extLst>
          </p:cNvPr>
          <p:cNvPicPr>
            <a:picLocks noChangeAspect="1"/>
          </p:cNvPicPr>
          <p:nvPr/>
        </p:nvPicPr>
        <p:blipFill>
          <a:blip r:embed="rId4"/>
          <a:stretch>
            <a:fillRect/>
          </a:stretch>
        </p:blipFill>
        <p:spPr>
          <a:xfrm>
            <a:off x="5596445" y="527241"/>
            <a:ext cx="6203240" cy="5337672"/>
          </a:xfrm>
          <a:prstGeom prst="rect">
            <a:avLst/>
          </a:prstGeom>
        </p:spPr>
      </p:pic>
    </p:spTree>
    <p:extLst>
      <p:ext uri="{BB962C8B-B14F-4D97-AF65-F5344CB8AC3E}">
        <p14:creationId xmlns:p14="http://schemas.microsoft.com/office/powerpoint/2010/main" val="263291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A28E4-CCB6-47D5-9672-031D784C6027}"/>
              </a:ext>
            </a:extLst>
          </p:cNvPr>
          <p:cNvSpPr>
            <a:spLocks noGrp="1"/>
          </p:cNvSpPr>
          <p:nvPr>
            <p:ph type="title"/>
          </p:nvPr>
        </p:nvSpPr>
        <p:spPr>
          <a:xfrm>
            <a:off x="1009650" y="2685415"/>
            <a:ext cx="10515600" cy="1325563"/>
          </a:xfrm>
        </p:spPr>
        <p:txBody>
          <a:bodyPr/>
          <a:lstStyle/>
          <a:p>
            <a:pPr algn="ctr"/>
            <a:r>
              <a:rPr lang="en-US" dirty="0">
                <a:latin typeface="Encode Sans Normal" panose="02000000000000000000" pitchFamily="2" charset="0"/>
              </a:rPr>
              <a:t>Cardiac Transplantation</a:t>
            </a:r>
          </a:p>
        </p:txBody>
      </p:sp>
    </p:spTree>
    <p:extLst>
      <p:ext uri="{BB962C8B-B14F-4D97-AF65-F5344CB8AC3E}">
        <p14:creationId xmlns:p14="http://schemas.microsoft.com/office/powerpoint/2010/main" val="2741684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3D553-6134-4C2F-BBBA-30839D0EE1F4}"/>
              </a:ext>
            </a:extLst>
          </p:cNvPr>
          <p:cNvSpPr>
            <a:spLocks noGrp="1"/>
          </p:cNvSpPr>
          <p:nvPr>
            <p:ph type="title"/>
          </p:nvPr>
        </p:nvSpPr>
        <p:spPr>
          <a:xfrm>
            <a:off x="144137" y="122754"/>
            <a:ext cx="10515600" cy="1325563"/>
          </a:xfrm>
        </p:spPr>
        <p:txBody>
          <a:bodyPr/>
          <a:lstStyle/>
          <a:p>
            <a:r>
              <a:rPr lang="en-US" dirty="0">
                <a:latin typeface="Encode Sans Normal" panose="02000000000000000000" pitchFamily="2" charset="0"/>
              </a:rPr>
              <a:t>Introduction to Transplant</a:t>
            </a:r>
          </a:p>
        </p:txBody>
      </p:sp>
      <p:pic>
        <p:nvPicPr>
          <p:cNvPr id="3074" name="Picture 2" descr="https://www.amjtransplant.org/cms/10.1016/j.ajt.2025.01.024/asset/7cd98557-2f5a-47e8-9aa1-2e9d85799444/main.assets/ga1_lrg.jpg">
            <a:extLst>
              <a:ext uri="{FF2B5EF4-FFF2-40B4-BE49-F238E27FC236}">
                <a16:creationId xmlns:a16="http://schemas.microsoft.com/office/drawing/2014/main" id="{87749CD4-F42C-4D77-A690-AB3937E4A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7676" y="0"/>
            <a:ext cx="53101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85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 presetClass="exit"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E7B3D5-9C6E-41B4-B1A2-CBBEE569FB9E}"/>
              </a:ext>
            </a:extLst>
          </p:cNvPr>
          <p:cNvSpPr txBox="1">
            <a:spLocks/>
          </p:cNvSpPr>
          <p:nvPr/>
        </p:nvSpPr>
        <p:spPr>
          <a:xfrm>
            <a:off x="506777" y="471794"/>
            <a:ext cx="8761413" cy="7064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Encode Sans Normal" panose="02000000000000000000" pitchFamily="2" charset="0"/>
              </a:rPr>
              <a:t>Indications for Cardiac Transplant</a:t>
            </a:r>
          </a:p>
        </p:txBody>
      </p:sp>
      <p:sp>
        <p:nvSpPr>
          <p:cNvPr id="5" name="Content Placeholder 2">
            <a:extLst>
              <a:ext uri="{FF2B5EF4-FFF2-40B4-BE49-F238E27FC236}">
                <a16:creationId xmlns:a16="http://schemas.microsoft.com/office/drawing/2014/main" id="{E7A7D749-9A83-4187-BC82-9C514B3100A3}"/>
              </a:ext>
            </a:extLst>
          </p:cNvPr>
          <p:cNvSpPr txBox="1">
            <a:spLocks/>
          </p:cNvSpPr>
          <p:nvPr/>
        </p:nvSpPr>
        <p:spPr>
          <a:xfrm>
            <a:off x="678227" y="1762125"/>
            <a:ext cx="8824913" cy="50958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latin typeface="Open Sans"/>
              </a:rPr>
              <a:t>Absolute</a:t>
            </a:r>
          </a:p>
          <a:p>
            <a:r>
              <a:rPr lang="en-US" sz="1400" dirty="0">
                <a:latin typeface="Open Sans"/>
              </a:rPr>
              <a:t>Severe hemodynamic compromise due to HF as defined by refractory cardiogenic shock requiring intra-aortic balloon pump or mechanical circulatory support</a:t>
            </a:r>
          </a:p>
          <a:p>
            <a:r>
              <a:rPr lang="en-US" sz="1400" dirty="0">
                <a:latin typeface="Open Sans"/>
              </a:rPr>
              <a:t>Dependence on intravenous positive inotropic support to maintain vital organ perfusion</a:t>
            </a:r>
          </a:p>
          <a:p>
            <a:r>
              <a:rPr lang="en-US" sz="1400" dirty="0">
                <a:latin typeface="Open Sans"/>
              </a:rPr>
              <a:t>Severe symptoms of ischemia not amenable to surgical or percutaneous revascularization</a:t>
            </a:r>
          </a:p>
          <a:p>
            <a:r>
              <a:rPr lang="en-US" sz="1400" dirty="0">
                <a:latin typeface="Open Sans"/>
              </a:rPr>
              <a:t> Recurrent, symptomatic ventricular arrhythmias refractory to medical therapy or catheter ablation.</a:t>
            </a:r>
          </a:p>
          <a:p>
            <a:r>
              <a:rPr lang="en-US" sz="1400" dirty="0">
                <a:latin typeface="Open Sans"/>
              </a:rPr>
              <a:t>NYHA Class III/IV Symptoms despite optimal medical therapy and/or resynchronization therapy</a:t>
            </a:r>
          </a:p>
          <a:p>
            <a:r>
              <a:rPr lang="en-US" sz="1400" dirty="0">
                <a:latin typeface="Open Sans"/>
              </a:rPr>
              <a:t>End-stage congenital heart disease without evidence of irreversible pulmonary hypertension</a:t>
            </a:r>
          </a:p>
          <a:p>
            <a:pPr marL="0" indent="0">
              <a:buFont typeface="Arial" panose="020B0604020202020204" pitchFamily="34" charset="0"/>
              <a:buNone/>
            </a:pPr>
            <a:r>
              <a:rPr lang="en-US" sz="1400" b="1" dirty="0">
                <a:latin typeface="Open Sans"/>
              </a:rPr>
              <a:t>Relative</a:t>
            </a:r>
          </a:p>
          <a:p>
            <a:r>
              <a:rPr lang="en-US" sz="1400" dirty="0">
                <a:latin typeface="Open Sans"/>
              </a:rPr>
              <a:t>Recurrent, unstable ischemia not amenable to intervention</a:t>
            </a:r>
          </a:p>
          <a:p>
            <a:r>
              <a:rPr lang="en-US" sz="1400" dirty="0">
                <a:latin typeface="Open Sans"/>
              </a:rPr>
              <a:t>Recurrent, unstable fluid balance/renal function not due to patient nonadherence with medical therapy.</a:t>
            </a:r>
          </a:p>
          <a:p>
            <a:r>
              <a:rPr lang="en-US" sz="1400" dirty="0">
                <a:latin typeface="Open Sans"/>
              </a:rPr>
              <a:t>Peak VO2 &lt;12 ml/kg/min </a:t>
            </a:r>
          </a:p>
          <a:p>
            <a:r>
              <a:rPr lang="en-US" sz="1400" dirty="0">
                <a:latin typeface="Open Sans"/>
              </a:rPr>
              <a:t>Poor prognosis as based on Heart Failure Survival Scores</a:t>
            </a:r>
          </a:p>
        </p:txBody>
      </p:sp>
      <p:sp>
        <p:nvSpPr>
          <p:cNvPr id="6" name="Rectangle 5">
            <a:extLst>
              <a:ext uri="{FF2B5EF4-FFF2-40B4-BE49-F238E27FC236}">
                <a16:creationId xmlns:a16="http://schemas.microsoft.com/office/drawing/2014/main" id="{1C01B1FD-484D-49D7-9745-829B515FEBC9}"/>
              </a:ext>
            </a:extLst>
          </p:cNvPr>
          <p:cNvSpPr/>
          <p:nvPr/>
        </p:nvSpPr>
        <p:spPr>
          <a:xfrm>
            <a:off x="5710545" y="3400215"/>
            <a:ext cx="1784463" cy="369332"/>
          </a:xfrm>
          <a:prstGeom prst="rect">
            <a:avLst/>
          </a:prstGeom>
        </p:spPr>
        <p:txBody>
          <a:bodyPr wrap="none">
            <a:spAutoFit/>
          </a:bodyPr>
          <a:lstStyle/>
          <a:p>
            <a:r>
              <a:rPr lang="en-US" altLang="en-US" dirty="0">
                <a:solidFill>
                  <a:schemeClr val="bg1"/>
                </a:solidFill>
              </a:rPr>
              <a:t>&gt;14ml/kg/min </a:t>
            </a:r>
            <a:endParaRPr lang="en-US" dirty="0"/>
          </a:p>
        </p:txBody>
      </p:sp>
    </p:spTree>
    <p:extLst>
      <p:ext uri="{BB962C8B-B14F-4D97-AF65-F5344CB8AC3E}">
        <p14:creationId xmlns:p14="http://schemas.microsoft.com/office/powerpoint/2010/main" val="165081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fade">
                                      <p:cBhvr>
                                        <p:cTn id="30" dur="500"/>
                                        <p:tgtEl>
                                          <p:spTgt spid="5">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animEffect transition="in" filter="fade">
                                      <p:cBhvr>
                                        <p:cTn id="33" dur="500"/>
                                        <p:tgtEl>
                                          <p:spTgt spid="5">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10" end="10"/>
                                            </p:txEl>
                                          </p:spTgt>
                                        </p:tgtEl>
                                        <p:attrNameLst>
                                          <p:attrName>style.visibility</p:attrName>
                                        </p:attrNameLst>
                                      </p:cBhvr>
                                      <p:to>
                                        <p:strVal val="visible"/>
                                      </p:to>
                                    </p:set>
                                    <p:animEffect transition="in" filter="fade">
                                      <p:cBhvr>
                                        <p:cTn id="36" dur="500"/>
                                        <p:tgtEl>
                                          <p:spTgt spid="5">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animEffect transition="in" filter="fade">
                                      <p:cBhvr>
                                        <p:cTn id="39"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DACB3C-B715-4A24-9B85-ADBD309D824D}"/>
              </a:ext>
            </a:extLst>
          </p:cNvPr>
          <p:cNvSpPr txBox="1"/>
          <p:nvPr/>
        </p:nvSpPr>
        <p:spPr>
          <a:xfrm>
            <a:off x="475488" y="338328"/>
            <a:ext cx="9674352" cy="707886"/>
          </a:xfrm>
          <a:prstGeom prst="rect">
            <a:avLst/>
          </a:prstGeom>
          <a:noFill/>
        </p:spPr>
        <p:txBody>
          <a:bodyPr wrap="square" rtlCol="0">
            <a:spAutoFit/>
          </a:bodyPr>
          <a:lstStyle/>
          <a:p>
            <a:r>
              <a:rPr lang="en-US" sz="4000" dirty="0">
                <a:latin typeface="Encode Sans Normal" panose="02000000000000000000" pitchFamily="2" charset="0"/>
              </a:rPr>
              <a:t>Contraindications to Transplant</a:t>
            </a:r>
          </a:p>
        </p:txBody>
      </p:sp>
      <p:sp>
        <p:nvSpPr>
          <p:cNvPr id="5" name="Rectangle 4">
            <a:extLst>
              <a:ext uri="{FF2B5EF4-FFF2-40B4-BE49-F238E27FC236}">
                <a16:creationId xmlns:a16="http://schemas.microsoft.com/office/drawing/2014/main" id="{C2018867-E8A6-42D8-BB03-5DCF1C68EBA7}"/>
              </a:ext>
            </a:extLst>
          </p:cNvPr>
          <p:cNvSpPr/>
          <p:nvPr/>
        </p:nvSpPr>
        <p:spPr>
          <a:xfrm>
            <a:off x="646176" y="1465326"/>
            <a:ext cx="10899648" cy="4616648"/>
          </a:xfrm>
          <a:prstGeom prst="rect">
            <a:avLst/>
          </a:prstGeom>
        </p:spPr>
        <p:txBody>
          <a:bodyPr wrap="square">
            <a:spAutoFit/>
          </a:bodyPr>
          <a:lstStyle/>
          <a:p>
            <a:r>
              <a:rPr lang="en-US" sz="1400" b="1" dirty="0">
                <a:solidFill>
                  <a:srgbClr val="000000"/>
                </a:solidFill>
                <a:latin typeface="Open Sans"/>
              </a:rPr>
              <a:t>Absolute</a:t>
            </a:r>
          </a:p>
          <a:p>
            <a:pPr marL="171450" indent="-171450">
              <a:buFont typeface="Arial" panose="020B0604020202020204" pitchFamily="34" charset="0"/>
              <a:buChar char="•"/>
            </a:pPr>
            <a:endParaRPr lang="en-US" sz="1400" dirty="0">
              <a:solidFill>
                <a:srgbClr val="000000"/>
              </a:solidFill>
              <a:latin typeface="Open Sans"/>
            </a:endParaRPr>
          </a:p>
          <a:p>
            <a:pPr marL="171450" indent="-171450">
              <a:buFont typeface="Arial" panose="020B0604020202020204" pitchFamily="34" charset="0"/>
              <a:buChar char="•"/>
            </a:pPr>
            <a:r>
              <a:rPr lang="en-US" sz="1400" dirty="0">
                <a:solidFill>
                  <a:srgbClr val="000000"/>
                </a:solidFill>
                <a:latin typeface="Open Sans"/>
              </a:rPr>
              <a:t>Advanced irreversible renal failure with Cr &gt;2 or creatinine clearance &lt;30-50 mL/min without plans for concurrent renal transplant;</a:t>
            </a:r>
          </a:p>
          <a:p>
            <a:pPr marL="171450" indent="-171450">
              <a:buFont typeface="Arial" panose="020B0604020202020204" pitchFamily="34" charset="0"/>
              <a:buChar char="•"/>
            </a:pPr>
            <a:r>
              <a:rPr lang="en-US" sz="1400" dirty="0">
                <a:solidFill>
                  <a:srgbClr val="000000"/>
                </a:solidFill>
                <a:latin typeface="Open Sans"/>
              </a:rPr>
              <a:t>Advanced irreversible liver disease;</a:t>
            </a:r>
          </a:p>
          <a:p>
            <a:pPr marL="171450" indent="-171450">
              <a:buFont typeface="Arial" panose="020B0604020202020204" pitchFamily="34" charset="0"/>
              <a:buChar char="•"/>
            </a:pPr>
            <a:r>
              <a:rPr lang="en-US" sz="1400" dirty="0">
                <a:solidFill>
                  <a:srgbClr val="000000"/>
                </a:solidFill>
                <a:latin typeface="Open Sans"/>
              </a:rPr>
              <a:t>Advanced irreversible pulmonary parenchymal disease</a:t>
            </a:r>
          </a:p>
          <a:p>
            <a:pPr marL="171450" indent="-171450">
              <a:buFont typeface="Arial" panose="020B0604020202020204" pitchFamily="34" charset="0"/>
              <a:buChar char="•"/>
            </a:pPr>
            <a:r>
              <a:rPr lang="en-US" sz="1400" dirty="0">
                <a:solidFill>
                  <a:srgbClr val="000000"/>
                </a:solidFill>
                <a:latin typeface="Open Sans"/>
              </a:rPr>
              <a:t>Advanced irreversible pulmonary artery hypertension </a:t>
            </a:r>
          </a:p>
          <a:p>
            <a:pPr marL="171450" indent="-171450">
              <a:buFont typeface="Arial" panose="020B0604020202020204" pitchFamily="34" charset="0"/>
              <a:buChar char="•"/>
            </a:pPr>
            <a:r>
              <a:rPr lang="en-US" sz="1400" dirty="0">
                <a:solidFill>
                  <a:srgbClr val="000000"/>
                </a:solidFill>
                <a:latin typeface="Open Sans"/>
              </a:rPr>
              <a:t>History of solid organ or hematologic malignancy within the last 5 years due to probability of recurrence.</a:t>
            </a:r>
          </a:p>
          <a:p>
            <a:endParaRPr lang="en-US" sz="1400" dirty="0">
              <a:solidFill>
                <a:srgbClr val="000000"/>
              </a:solidFill>
              <a:latin typeface="Open Sans"/>
            </a:endParaRPr>
          </a:p>
          <a:p>
            <a:r>
              <a:rPr lang="en-US" sz="1400" b="1" dirty="0">
                <a:solidFill>
                  <a:srgbClr val="000000"/>
                </a:solidFill>
                <a:latin typeface="Open Sans"/>
              </a:rPr>
              <a:t>Relative</a:t>
            </a:r>
          </a:p>
          <a:p>
            <a:pPr marL="171450" indent="-171450">
              <a:buFont typeface="Arial" panose="020B0604020202020204" pitchFamily="34" charset="0"/>
              <a:buChar char="•"/>
            </a:pPr>
            <a:r>
              <a:rPr lang="en-US" sz="1400" dirty="0">
                <a:solidFill>
                  <a:srgbClr val="000000"/>
                </a:solidFill>
                <a:latin typeface="Open Sans"/>
              </a:rPr>
              <a:t>Severe peripheral vascular disease</a:t>
            </a:r>
          </a:p>
          <a:p>
            <a:pPr marL="171450" indent="-171450">
              <a:buFont typeface="Arial" panose="020B0604020202020204" pitchFamily="34" charset="0"/>
              <a:buChar char="•"/>
            </a:pPr>
            <a:r>
              <a:rPr lang="en-US" sz="1400" dirty="0">
                <a:solidFill>
                  <a:srgbClr val="000000"/>
                </a:solidFill>
                <a:latin typeface="Open Sans"/>
              </a:rPr>
              <a:t>Severe cerebrovascular disease</a:t>
            </a:r>
          </a:p>
          <a:p>
            <a:pPr marL="171450" indent="-171450">
              <a:buFont typeface="Arial" panose="020B0604020202020204" pitchFamily="34" charset="0"/>
              <a:buChar char="•"/>
            </a:pPr>
            <a:r>
              <a:rPr lang="en-US" sz="1400" dirty="0">
                <a:solidFill>
                  <a:srgbClr val="000000"/>
                </a:solidFill>
                <a:latin typeface="Open Sans"/>
              </a:rPr>
              <a:t>Severe osteoporosis</a:t>
            </a:r>
          </a:p>
          <a:p>
            <a:pPr marL="171450" indent="-171450">
              <a:buFont typeface="Arial" panose="020B0604020202020204" pitchFamily="34" charset="0"/>
              <a:buChar char="•"/>
            </a:pPr>
            <a:r>
              <a:rPr lang="en-US" sz="1400" dirty="0">
                <a:solidFill>
                  <a:srgbClr val="000000"/>
                </a:solidFill>
                <a:latin typeface="Open Sans"/>
              </a:rPr>
              <a:t>Severe obesity (BMI &gt;35 kg/m</a:t>
            </a:r>
            <a:r>
              <a:rPr lang="en-US" sz="1400" baseline="30000" dirty="0">
                <a:solidFill>
                  <a:srgbClr val="000000"/>
                </a:solidFill>
                <a:latin typeface="Open Sans"/>
              </a:rPr>
              <a:t>2</a:t>
            </a:r>
            <a:r>
              <a:rPr lang="en-US" sz="1400" dirty="0">
                <a:solidFill>
                  <a:srgbClr val="000000"/>
                </a:solidFill>
                <a:latin typeface="Open Sans"/>
              </a:rPr>
              <a:t>) or cachexia;</a:t>
            </a:r>
          </a:p>
          <a:p>
            <a:pPr marL="171450" indent="-171450">
              <a:buFont typeface="Arial" panose="020B0604020202020204" pitchFamily="34" charset="0"/>
              <a:buChar char="•"/>
            </a:pPr>
            <a:r>
              <a:rPr lang="en-US" sz="1400" dirty="0">
                <a:solidFill>
                  <a:srgbClr val="000000"/>
                </a:solidFill>
                <a:latin typeface="Open Sans"/>
              </a:rPr>
              <a:t>Acute pulmonary embolism</a:t>
            </a:r>
          </a:p>
          <a:p>
            <a:pPr marL="171450" indent="-171450">
              <a:buFont typeface="Arial" panose="020B0604020202020204" pitchFamily="34" charset="0"/>
              <a:buChar char="•"/>
            </a:pPr>
            <a:r>
              <a:rPr lang="en-US" sz="1400" dirty="0">
                <a:solidFill>
                  <a:srgbClr val="000000"/>
                </a:solidFill>
                <a:latin typeface="Open Sans"/>
              </a:rPr>
              <a:t>Active infection (excluding LVAD-related infections)</a:t>
            </a:r>
          </a:p>
          <a:p>
            <a:pPr marL="171450" indent="-171450">
              <a:buFont typeface="Arial" panose="020B0604020202020204" pitchFamily="34" charset="0"/>
              <a:buChar char="•"/>
            </a:pPr>
            <a:r>
              <a:rPr lang="en-US" sz="1400" dirty="0">
                <a:solidFill>
                  <a:srgbClr val="000000"/>
                </a:solidFill>
                <a:latin typeface="Open Sans"/>
              </a:rPr>
              <a:t>Advanced age (&gt;70 years old);</a:t>
            </a:r>
          </a:p>
          <a:p>
            <a:pPr marL="171450" indent="-171450">
              <a:buFont typeface="Arial" panose="020B0604020202020204" pitchFamily="34" charset="0"/>
              <a:buChar char="•"/>
            </a:pPr>
            <a:r>
              <a:rPr lang="en-US" sz="1400" dirty="0">
                <a:solidFill>
                  <a:srgbClr val="000000"/>
                </a:solidFill>
                <a:latin typeface="Open Sans"/>
              </a:rPr>
              <a:t>Psychological instability (e.g., PTSD)</a:t>
            </a:r>
          </a:p>
          <a:p>
            <a:pPr marL="171450" indent="-171450">
              <a:buFont typeface="Arial" panose="020B0604020202020204" pitchFamily="34" charset="0"/>
              <a:buChar char="•"/>
            </a:pPr>
            <a:r>
              <a:rPr lang="en-US" sz="1400" dirty="0">
                <a:solidFill>
                  <a:srgbClr val="000000"/>
                </a:solidFill>
                <a:latin typeface="Open Sans"/>
              </a:rPr>
              <a:t>Active or recent (within 6 months) substance abuse (alcohol, cocaine, opioids, tobacco products, etc.)</a:t>
            </a:r>
          </a:p>
          <a:p>
            <a:pPr marL="171450" indent="-171450">
              <a:buFont typeface="Arial" panose="020B0604020202020204" pitchFamily="34" charset="0"/>
              <a:buChar char="•"/>
            </a:pPr>
            <a:r>
              <a:rPr lang="en-US" sz="1400" dirty="0">
                <a:solidFill>
                  <a:srgbClr val="000000"/>
                </a:solidFill>
                <a:latin typeface="Open Sans"/>
              </a:rPr>
              <a:t>Diabetes mellitus with end organ damage</a:t>
            </a:r>
          </a:p>
          <a:p>
            <a:pPr marL="171450" indent="-171450">
              <a:buFont typeface="Arial" panose="020B0604020202020204" pitchFamily="34" charset="0"/>
              <a:buChar char="•"/>
            </a:pPr>
            <a:r>
              <a:rPr lang="en-US" sz="1400" dirty="0">
                <a:solidFill>
                  <a:srgbClr val="000000"/>
                </a:solidFill>
                <a:latin typeface="Open Sans"/>
              </a:rPr>
              <a:t>Lack of social support or sufficient resources to permit ongoing access to immunosuppressive medication and frequent medical follow-up.</a:t>
            </a:r>
            <a:endParaRPr lang="en-US" sz="1400" b="0" i="0" dirty="0">
              <a:solidFill>
                <a:srgbClr val="000000"/>
              </a:solidFill>
              <a:effectLst/>
              <a:latin typeface="Open Sans"/>
            </a:endParaRPr>
          </a:p>
        </p:txBody>
      </p:sp>
      <p:sp>
        <p:nvSpPr>
          <p:cNvPr id="6" name="Rectangle 5">
            <a:extLst>
              <a:ext uri="{FF2B5EF4-FFF2-40B4-BE49-F238E27FC236}">
                <a16:creationId xmlns:a16="http://schemas.microsoft.com/office/drawing/2014/main" id="{897E1DEB-17AD-482C-8FEB-515C4DC176C2}"/>
              </a:ext>
            </a:extLst>
          </p:cNvPr>
          <p:cNvSpPr/>
          <p:nvPr/>
        </p:nvSpPr>
        <p:spPr>
          <a:xfrm>
            <a:off x="5846064" y="6145030"/>
            <a:ext cx="6096000" cy="523220"/>
          </a:xfrm>
          <a:prstGeom prst="rect">
            <a:avLst/>
          </a:prstGeom>
        </p:spPr>
        <p:txBody>
          <a:bodyPr>
            <a:spAutoFit/>
          </a:bodyPr>
          <a:lstStyle/>
          <a:p>
            <a:r>
              <a:rPr lang="en-US" sz="1400" dirty="0">
                <a:solidFill>
                  <a:srgbClr val="000000"/>
                </a:solidFill>
                <a:latin typeface="Times New Roman" panose="02020603050405020304" pitchFamily="18" charset="0"/>
              </a:rPr>
              <a:t>Mancini D, </a:t>
            </a:r>
            <a:r>
              <a:rPr lang="en-US" sz="1400" dirty="0" err="1">
                <a:solidFill>
                  <a:srgbClr val="000000"/>
                </a:solidFill>
                <a:latin typeface="Times New Roman" panose="02020603050405020304" pitchFamily="18" charset="0"/>
              </a:rPr>
              <a:t>Lietz</a:t>
            </a:r>
            <a:r>
              <a:rPr lang="en-US" sz="1400" dirty="0">
                <a:solidFill>
                  <a:srgbClr val="000000"/>
                </a:solidFill>
                <a:latin typeface="Times New Roman" panose="02020603050405020304" pitchFamily="18" charset="0"/>
              </a:rPr>
              <a:t> K. Selection of cardiac transplantation candidates in 2010. Circulation 2010;122:173-83</a:t>
            </a:r>
            <a:endParaRPr lang="en-US" sz="1400" dirty="0"/>
          </a:p>
        </p:txBody>
      </p:sp>
    </p:spTree>
    <p:extLst>
      <p:ext uri="{BB962C8B-B14F-4D97-AF65-F5344CB8AC3E}">
        <p14:creationId xmlns:p14="http://schemas.microsoft.com/office/powerpoint/2010/main" val="304408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500"/>
                                        <p:tgtEl>
                                          <p:spTgt spid="5">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animEffect transition="in" filter="fade">
                                      <p:cBhvr>
                                        <p:cTn id="30" dur="500"/>
                                        <p:tgtEl>
                                          <p:spTgt spid="5">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animEffect transition="in" filter="fade">
                                      <p:cBhvr>
                                        <p:cTn id="33" dur="500"/>
                                        <p:tgtEl>
                                          <p:spTgt spid="5">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11" end="11"/>
                                            </p:txEl>
                                          </p:spTgt>
                                        </p:tgtEl>
                                        <p:attrNameLst>
                                          <p:attrName>style.visibility</p:attrName>
                                        </p:attrNameLst>
                                      </p:cBhvr>
                                      <p:to>
                                        <p:strVal val="visible"/>
                                      </p:to>
                                    </p:set>
                                    <p:animEffect transition="in" filter="fade">
                                      <p:cBhvr>
                                        <p:cTn id="36" dur="500"/>
                                        <p:tgtEl>
                                          <p:spTgt spid="5">
                                            <p:txEl>
                                              <p:pRg st="11" end="1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xEl>
                                              <p:pRg st="12" end="12"/>
                                            </p:txEl>
                                          </p:spTgt>
                                        </p:tgtEl>
                                        <p:attrNameLst>
                                          <p:attrName>style.visibility</p:attrName>
                                        </p:attrNameLst>
                                      </p:cBhvr>
                                      <p:to>
                                        <p:strVal val="visible"/>
                                      </p:to>
                                    </p:set>
                                    <p:animEffect transition="in" filter="fade">
                                      <p:cBhvr>
                                        <p:cTn id="39" dur="500"/>
                                        <p:tgtEl>
                                          <p:spTgt spid="5">
                                            <p:txEl>
                                              <p:pRg st="12" end="1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
                                            <p:txEl>
                                              <p:pRg st="13" end="13"/>
                                            </p:txEl>
                                          </p:spTgt>
                                        </p:tgtEl>
                                        <p:attrNameLst>
                                          <p:attrName>style.visibility</p:attrName>
                                        </p:attrNameLst>
                                      </p:cBhvr>
                                      <p:to>
                                        <p:strVal val="visible"/>
                                      </p:to>
                                    </p:set>
                                    <p:animEffect transition="in" filter="fade">
                                      <p:cBhvr>
                                        <p:cTn id="42" dur="500"/>
                                        <p:tgtEl>
                                          <p:spTgt spid="5">
                                            <p:txEl>
                                              <p:pRg st="13" end="1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
                                            <p:txEl>
                                              <p:pRg st="14" end="14"/>
                                            </p:txEl>
                                          </p:spTgt>
                                        </p:tgtEl>
                                        <p:attrNameLst>
                                          <p:attrName>style.visibility</p:attrName>
                                        </p:attrNameLst>
                                      </p:cBhvr>
                                      <p:to>
                                        <p:strVal val="visible"/>
                                      </p:to>
                                    </p:set>
                                    <p:animEffect transition="in" filter="fade">
                                      <p:cBhvr>
                                        <p:cTn id="45" dur="500"/>
                                        <p:tgtEl>
                                          <p:spTgt spid="5">
                                            <p:txEl>
                                              <p:pRg st="14" end="14"/>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5">
                                            <p:txEl>
                                              <p:pRg st="15" end="15"/>
                                            </p:txEl>
                                          </p:spTgt>
                                        </p:tgtEl>
                                        <p:attrNameLst>
                                          <p:attrName>style.visibility</p:attrName>
                                        </p:attrNameLst>
                                      </p:cBhvr>
                                      <p:to>
                                        <p:strVal val="visible"/>
                                      </p:to>
                                    </p:set>
                                    <p:animEffect transition="in" filter="fade">
                                      <p:cBhvr>
                                        <p:cTn id="48" dur="500"/>
                                        <p:tgtEl>
                                          <p:spTgt spid="5">
                                            <p:txEl>
                                              <p:pRg st="15" end="15"/>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5">
                                            <p:txEl>
                                              <p:pRg st="16" end="16"/>
                                            </p:txEl>
                                          </p:spTgt>
                                        </p:tgtEl>
                                        <p:attrNameLst>
                                          <p:attrName>style.visibility</p:attrName>
                                        </p:attrNameLst>
                                      </p:cBhvr>
                                      <p:to>
                                        <p:strVal val="visible"/>
                                      </p:to>
                                    </p:set>
                                    <p:animEffect transition="in" filter="fade">
                                      <p:cBhvr>
                                        <p:cTn id="51" dur="500"/>
                                        <p:tgtEl>
                                          <p:spTgt spid="5">
                                            <p:txEl>
                                              <p:pRg st="16" end="16"/>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5">
                                            <p:txEl>
                                              <p:pRg st="17" end="17"/>
                                            </p:txEl>
                                          </p:spTgt>
                                        </p:tgtEl>
                                        <p:attrNameLst>
                                          <p:attrName>style.visibility</p:attrName>
                                        </p:attrNameLst>
                                      </p:cBhvr>
                                      <p:to>
                                        <p:strVal val="visible"/>
                                      </p:to>
                                    </p:set>
                                    <p:animEffect transition="in" filter="fade">
                                      <p:cBhvr>
                                        <p:cTn id="54" dur="500"/>
                                        <p:tgtEl>
                                          <p:spTgt spid="5">
                                            <p:txEl>
                                              <p:pRg st="17" end="17"/>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5">
                                            <p:txEl>
                                              <p:pRg st="18" end="18"/>
                                            </p:txEl>
                                          </p:spTgt>
                                        </p:tgtEl>
                                        <p:attrNameLst>
                                          <p:attrName>style.visibility</p:attrName>
                                        </p:attrNameLst>
                                      </p:cBhvr>
                                      <p:to>
                                        <p:strVal val="visible"/>
                                      </p:to>
                                    </p:set>
                                    <p:animEffect transition="in" filter="fade">
                                      <p:cBhvr>
                                        <p:cTn id="57" dur="500"/>
                                        <p:tgtEl>
                                          <p:spTgt spid="5">
                                            <p:txEl>
                                              <p:pRg st="18" end="18"/>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5">
                                            <p:txEl>
                                              <p:pRg st="19" end="19"/>
                                            </p:txEl>
                                          </p:spTgt>
                                        </p:tgtEl>
                                        <p:attrNameLst>
                                          <p:attrName>style.visibility</p:attrName>
                                        </p:attrNameLst>
                                      </p:cBhvr>
                                      <p:to>
                                        <p:strVal val="visible"/>
                                      </p:to>
                                    </p:set>
                                    <p:animEffect transition="in" filter="fade">
                                      <p:cBhvr>
                                        <p:cTn id="60" dur="500"/>
                                        <p:tgtEl>
                                          <p:spTgt spid="5">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B29AE3-2E93-4BC0-B3C6-F5E69E2E3851}"/>
              </a:ext>
            </a:extLst>
          </p:cNvPr>
          <p:cNvSpPr txBox="1">
            <a:spLocks noChangeArrowheads="1"/>
          </p:cNvSpPr>
          <p:nvPr/>
        </p:nvSpPr>
        <p:spPr>
          <a:xfrm>
            <a:off x="363418" y="239617"/>
            <a:ext cx="8761413" cy="7064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dirty="0">
                <a:latin typeface="Encode Sans Normal" panose="02000000000000000000" pitchFamily="2" charset="0"/>
              </a:rPr>
              <a:t>Evaluation of Cardiac Transplantation Recipient</a:t>
            </a:r>
          </a:p>
        </p:txBody>
      </p:sp>
      <p:sp>
        <p:nvSpPr>
          <p:cNvPr id="5" name="Rectangle 3">
            <a:extLst>
              <a:ext uri="{FF2B5EF4-FFF2-40B4-BE49-F238E27FC236}">
                <a16:creationId xmlns:a16="http://schemas.microsoft.com/office/drawing/2014/main" id="{71DCBA68-B873-4488-ABD2-2CEDE89DF0D0}"/>
              </a:ext>
            </a:extLst>
          </p:cNvPr>
          <p:cNvSpPr txBox="1">
            <a:spLocks noChangeArrowheads="1"/>
          </p:cNvSpPr>
          <p:nvPr/>
        </p:nvSpPr>
        <p:spPr>
          <a:xfrm>
            <a:off x="626308" y="1493107"/>
            <a:ext cx="10746542" cy="44162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1400" dirty="0">
                <a:latin typeface="Open Sans"/>
              </a:rPr>
              <a:t>Right and Left Heart Catheterization</a:t>
            </a:r>
          </a:p>
          <a:p>
            <a:pPr>
              <a:lnSpc>
                <a:spcPct val="80000"/>
              </a:lnSpc>
            </a:pPr>
            <a:r>
              <a:rPr lang="en-US" altLang="en-US" sz="1400" dirty="0">
                <a:latin typeface="Open Sans"/>
              </a:rPr>
              <a:t>Cardiopulmonary testing</a:t>
            </a:r>
          </a:p>
          <a:p>
            <a:pPr>
              <a:lnSpc>
                <a:spcPct val="80000"/>
              </a:lnSpc>
            </a:pPr>
            <a:r>
              <a:rPr lang="en-US" altLang="en-US" sz="1400" dirty="0">
                <a:latin typeface="Open Sans"/>
              </a:rPr>
              <a:t>Labs</a:t>
            </a:r>
          </a:p>
          <a:p>
            <a:pPr lvl="1">
              <a:lnSpc>
                <a:spcPct val="80000"/>
              </a:lnSpc>
            </a:pPr>
            <a:r>
              <a:rPr lang="en-US" altLang="en-US" sz="1400" dirty="0">
                <a:latin typeface="Open Sans"/>
              </a:rPr>
              <a:t>CMP, CBC, UA, PT/INR, TSH</a:t>
            </a:r>
          </a:p>
          <a:p>
            <a:pPr lvl="1">
              <a:lnSpc>
                <a:spcPct val="80000"/>
              </a:lnSpc>
            </a:pPr>
            <a:r>
              <a:rPr lang="en-US" altLang="en-US" sz="1400" dirty="0">
                <a:latin typeface="Open Sans"/>
              </a:rPr>
              <a:t>UDS, ETOH level, </a:t>
            </a:r>
          </a:p>
          <a:p>
            <a:pPr lvl="1">
              <a:lnSpc>
                <a:spcPct val="80000"/>
              </a:lnSpc>
            </a:pPr>
            <a:r>
              <a:rPr lang="en-US" altLang="en-US" sz="1400" dirty="0">
                <a:latin typeface="Open Sans"/>
              </a:rPr>
              <a:t>Infectious work-up including HIV, Hepatitis panel, PPD, CMV IgG, RPR / VDRL,</a:t>
            </a:r>
          </a:p>
          <a:p>
            <a:pPr lvl="1">
              <a:lnSpc>
                <a:spcPct val="80000"/>
              </a:lnSpc>
            </a:pPr>
            <a:r>
              <a:rPr lang="en-US" altLang="en-US" sz="1400" dirty="0">
                <a:latin typeface="Open Sans"/>
              </a:rPr>
              <a:t>Immunology work up: PRA (panel of reactive antibodies), ABO and Rh blood type</a:t>
            </a:r>
          </a:p>
          <a:p>
            <a:pPr>
              <a:lnSpc>
                <a:spcPct val="80000"/>
              </a:lnSpc>
            </a:pPr>
            <a:r>
              <a:rPr lang="en-US" altLang="en-US" sz="1400" dirty="0">
                <a:latin typeface="Open Sans"/>
              </a:rPr>
              <a:t>Comprehensive imaging</a:t>
            </a:r>
          </a:p>
          <a:p>
            <a:pPr lvl="1">
              <a:lnSpc>
                <a:spcPct val="80000"/>
              </a:lnSpc>
            </a:pPr>
            <a:r>
              <a:rPr lang="en-US" altLang="en-US" sz="1400" dirty="0">
                <a:latin typeface="Open Sans"/>
              </a:rPr>
              <a:t>Chest </a:t>
            </a:r>
            <a:r>
              <a:rPr lang="en-US" altLang="en-US" sz="1400" dirty="0" err="1">
                <a:latin typeface="Open Sans"/>
              </a:rPr>
              <a:t>xray</a:t>
            </a:r>
            <a:endParaRPr lang="en-US" altLang="en-US" sz="1400" dirty="0">
              <a:latin typeface="Open Sans"/>
            </a:endParaRPr>
          </a:p>
          <a:p>
            <a:pPr lvl="1">
              <a:lnSpc>
                <a:spcPct val="80000"/>
              </a:lnSpc>
            </a:pPr>
            <a:r>
              <a:rPr lang="en-US" altLang="en-US" sz="1400" dirty="0">
                <a:latin typeface="Open Sans"/>
              </a:rPr>
              <a:t>CT chest/</a:t>
            </a:r>
            <a:r>
              <a:rPr lang="en-US" altLang="en-US" sz="1400" dirty="0" err="1">
                <a:latin typeface="Open Sans"/>
              </a:rPr>
              <a:t>abd</a:t>
            </a:r>
            <a:r>
              <a:rPr lang="en-US" altLang="en-US" sz="1400" dirty="0">
                <a:latin typeface="Open Sans"/>
              </a:rPr>
              <a:t>/pelvis</a:t>
            </a:r>
          </a:p>
          <a:p>
            <a:pPr lvl="1">
              <a:lnSpc>
                <a:spcPct val="80000"/>
              </a:lnSpc>
            </a:pPr>
            <a:r>
              <a:rPr lang="en-US" altLang="en-US" sz="1400" dirty="0">
                <a:latin typeface="Open Sans"/>
              </a:rPr>
              <a:t>Carotid ultrasound</a:t>
            </a:r>
          </a:p>
          <a:p>
            <a:pPr lvl="1">
              <a:lnSpc>
                <a:spcPct val="80000"/>
              </a:lnSpc>
            </a:pPr>
            <a:r>
              <a:rPr lang="en-US" altLang="en-US" sz="1400" dirty="0">
                <a:latin typeface="Open Sans"/>
              </a:rPr>
              <a:t>ABI/PVR or lower extremity ultrasound</a:t>
            </a:r>
          </a:p>
          <a:p>
            <a:pPr>
              <a:lnSpc>
                <a:spcPct val="80000"/>
              </a:lnSpc>
            </a:pPr>
            <a:r>
              <a:rPr lang="en-US" altLang="en-US" sz="1400" dirty="0">
                <a:latin typeface="Open Sans"/>
              </a:rPr>
              <a:t>PFT’s including DLCO</a:t>
            </a:r>
          </a:p>
          <a:p>
            <a:pPr>
              <a:lnSpc>
                <a:spcPct val="80000"/>
              </a:lnSpc>
            </a:pPr>
            <a:r>
              <a:rPr lang="en-US" altLang="en-US" sz="1400" dirty="0">
                <a:latin typeface="Open Sans"/>
              </a:rPr>
              <a:t>Substance abuse history and evidence of abstinence for at least 6 months and enrollment in formal rehabilitation.  </a:t>
            </a:r>
          </a:p>
          <a:p>
            <a:pPr>
              <a:lnSpc>
                <a:spcPct val="80000"/>
              </a:lnSpc>
            </a:pPr>
            <a:r>
              <a:rPr lang="en-US" altLang="en-US" sz="1400" dirty="0">
                <a:latin typeface="Open Sans"/>
              </a:rPr>
              <a:t>Mental health evaluation including evidence of social support</a:t>
            </a:r>
          </a:p>
          <a:p>
            <a:pPr>
              <a:lnSpc>
                <a:spcPct val="80000"/>
              </a:lnSpc>
            </a:pPr>
            <a:r>
              <a:rPr lang="en-US" altLang="en-US" sz="1400" dirty="0">
                <a:latin typeface="Open Sans"/>
              </a:rPr>
              <a:t>Age appropriate malignancy screening </a:t>
            </a:r>
          </a:p>
        </p:txBody>
      </p:sp>
    </p:spTree>
    <p:extLst>
      <p:ext uri="{BB962C8B-B14F-4D97-AF65-F5344CB8AC3E}">
        <p14:creationId xmlns:p14="http://schemas.microsoft.com/office/powerpoint/2010/main" val="3841143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onor heart allocation system changes. CHD, congenital heart disease; IABP, intra‐aortic balloon pump; IV, intravenous; TAH, total artificial heart; (L/R/Bi) VAD, (left/right/Bi‐) ventricular assist device; VF, ventricular fibrillation; VT, ventricular tachycardia">
            <a:extLst>
              <a:ext uri="{FF2B5EF4-FFF2-40B4-BE49-F238E27FC236}">
                <a16:creationId xmlns:a16="http://schemas.microsoft.com/office/drawing/2014/main" id="{F67268CE-0A79-4FFA-A37E-1343854D6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871" y="291395"/>
            <a:ext cx="9862561" cy="5987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74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4420-086A-4C00-B663-0310221C1A59}"/>
              </a:ext>
            </a:extLst>
          </p:cNvPr>
          <p:cNvSpPr>
            <a:spLocks noGrp="1"/>
          </p:cNvSpPr>
          <p:nvPr>
            <p:ph type="title"/>
          </p:nvPr>
        </p:nvSpPr>
        <p:spPr>
          <a:xfrm>
            <a:off x="569831" y="196343"/>
            <a:ext cx="10515600" cy="1325563"/>
          </a:xfrm>
        </p:spPr>
        <p:txBody>
          <a:bodyPr/>
          <a:lstStyle/>
          <a:p>
            <a:r>
              <a:rPr lang="en-US" dirty="0">
                <a:latin typeface="Encode Sans Normal" panose="02000000000000000000" pitchFamily="2" charset="0"/>
              </a:rPr>
              <a:t>Heart Failure by Numbers</a:t>
            </a:r>
          </a:p>
        </p:txBody>
      </p:sp>
      <p:sp>
        <p:nvSpPr>
          <p:cNvPr id="3" name="Content Placeholder 2">
            <a:extLst>
              <a:ext uri="{FF2B5EF4-FFF2-40B4-BE49-F238E27FC236}">
                <a16:creationId xmlns:a16="http://schemas.microsoft.com/office/drawing/2014/main" id="{9A09FAD4-7CE1-4EC7-A7F3-5855860B5CE0}"/>
              </a:ext>
            </a:extLst>
          </p:cNvPr>
          <p:cNvSpPr>
            <a:spLocks noGrp="1"/>
          </p:cNvSpPr>
          <p:nvPr>
            <p:ph idx="1"/>
          </p:nvPr>
        </p:nvSpPr>
        <p:spPr>
          <a:xfrm>
            <a:off x="569831" y="1447027"/>
            <a:ext cx="10515600" cy="3830456"/>
          </a:xfrm>
        </p:spPr>
        <p:txBody>
          <a:bodyPr>
            <a:noAutofit/>
          </a:bodyPr>
          <a:lstStyle/>
          <a:p>
            <a:r>
              <a:rPr lang="en-US" sz="1400" dirty="0">
                <a:latin typeface="Open Sans"/>
              </a:rPr>
              <a:t>Approximately 6.7 million Americans over 20 years old carry a diagnosis of heart failure. With expected projections of:</a:t>
            </a:r>
          </a:p>
          <a:p>
            <a:pPr lvl="1"/>
            <a:r>
              <a:rPr lang="en-US" sz="1400" dirty="0">
                <a:latin typeface="Open Sans"/>
              </a:rPr>
              <a:t>8.7 million in 2030</a:t>
            </a:r>
          </a:p>
          <a:p>
            <a:pPr lvl="1"/>
            <a:r>
              <a:rPr lang="en-US" sz="1400" dirty="0">
                <a:latin typeface="Open Sans"/>
              </a:rPr>
              <a:t>10.3 million in 2040</a:t>
            </a:r>
          </a:p>
          <a:p>
            <a:pPr lvl="1"/>
            <a:r>
              <a:rPr lang="en-US" sz="1400" dirty="0">
                <a:latin typeface="Open Sans"/>
              </a:rPr>
              <a:t>11.4 million in 2050</a:t>
            </a:r>
          </a:p>
          <a:p>
            <a:pPr lvl="1"/>
            <a:endParaRPr lang="en-US" sz="1400" dirty="0">
              <a:latin typeface="Open Sans"/>
            </a:endParaRPr>
          </a:p>
          <a:p>
            <a:r>
              <a:rPr lang="en-US" sz="1400" dirty="0">
                <a:latin typeface="Open Sans"/>
              </a:rPr>
              <a:t>In 2020, it was estimated that HF was responsible for $32 billion in direct costs and an additional $14 billion in indirect costs</a:t>
            </a:r>
          </a:p>
          <a:p>
            <a:endParaRPr lang="en-US" sz="1400" dirty="0">
              <a:latin typeface="Open Sans"/>
            </a:endParaRPr>
          </a:p>
          <a:p>
            <a:pPr lvl="1"/>
            <a:endParaRPr lang="en-US" sz="1400" dirty="0">
              <a:latin typeface="Open Sans"/>
            </a:endParaRPr>
          </a:p>
          <a:p>
            <a:r>
              <a:rPr lang="en-US" sz="1400" dirty="0">
                <a:latin typeface="Open Sans"/>
              </a:rPr>
              <a:t>Lifetime risk of HF has increased to 24%- approximately 1 in 4 Americans will develop heart failure in their lifetime</a:t>
            </a:r>
          </a:p>
          <a:p>
            <a:endParaRPr lang="en-US" sz="1400" dirty="0">
              <a:latin typeface="Open Sans"/>
            </a:endParaRPr>
          </a:p>
          <a:p>
            <a:r>
              <a:rPr lang="en-US" sz="1400" dirty="0">
                <a:latin typeface="Open Sans"/>
              </a:rPr>
              <a:t>Heart failure mortality rates have been increasing since 202  with heart failure accounted for 45% of cardiovascular deaths in 2021</a:t>
            </a:r>
          </a:p>
          <a:p>
            <a:pPr lvl="1"/>
            <a:r>
              <a:rPr lang="en-US" sz="1400" dirty="0">
                <a:latin typeface="Open Sans"/>
              </a:rPr>
              <a:t>Among patients 65 years and older, patients who have been hospitalized with heart failure have an estimated mortality rate of 35% at 1 year post discharge</a:t>
            </a:r>
          </a:p>
          <a:p>
            <a:pPr lvl="1"/>
            <a:endParaRPr lang="en-US" sz="1400" dirty="0">
              <a:latin typeface="Open Sans"/>
            </a:endParaRPr>
          </a:p>
          <a:p>
            <a:r>
              <a:rPr lang="en-US" sz="1400" dirty="0">
                <a:latin typeface="Open Sans"/>
              </a:rPr>
              <a:t>In 2021 there was 1.2 million primary HF hospitalizations</a:t>
            </a:r>
          </a:p>
          <a:p>
            <a:pPr marL="0" indent="0">
              <a:buNone/>
            </a:pPr>
            <a:endParaRPr lang="en-US" sz="1400" dirty="0">
              <a:latin typeface="Open Sans"/>
            </a:endParaRPr>
          </a:p>
          <a:p>
            <a:endParaRPr lang="en-US" sz="1400" dirty="0">
              <a:latin typeface="Open Sans"/>
            </a:endParaRPr>
          </a:p>
        </p:txBody>
      </p:sp>
      <p:pic>
        <p:nvPicPr>
          <p:cNvPr id="1026" name="Picture 2" descr="Figure 1">
            <a:extLst>
              <a:ext uri="{FF2B5EF4-FFF2-40B4-BE49-F238E27FC236}">
                <a16:creationId xmlns:a16="http://schemas.microsoft.com/office/drawing/2014/main" id="{F42FF175-3B41-4FD3-9B52-1B608E5FB9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5249"/>
          <a:stretch/>
        </p:blipFill>
        <p:spPr bwMode="auto">
          <a:xfrm>
            <a:off x="9060337" y="383809"/>
            <a:ext cx="2659538" cy="9506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DDA521D-8782-4667-A46A-7CEDCCC48254}"/>
              </a:ext>
            </a:extLst>
          </p:cNvPr>
          <p:cNvSpPr/>
          <p:nvPr/>
        </p:nvSpPr>
        <p:spPr>
          <a:xfrm>
            <a:off x="84056" y="6212255"/>
            <a:ext cx="11758367" cy="553998"/>
          </a:xfrm>
          <a:prstGeom prst="rect">
            <a:avLst/>
          </a:prstGeom>
        </p:spPr>
        <p:txBody>
          <a:bodyPr wrap="square">
            <a:spAutoFit/>
          </a:bodyPr>
          <a:lstStyle/>
          <a:p>
            <a:pPr>
              <a:buFont typeface="+mj-lt"/>
              <a:buAutoNum type="arabicPeriod"/>
            </a:pPr>
            <a:r>
              <a:rPr lang="en-US" sz="1000" b="0" i="0" dirty="0">
                <a:solidFill>
                  <a:srgbClr val="333333"/>
                </a:solidFill>
                <a:effectLst/>
                <a:latin typeface="Elsevier Sans"/>
              </a:rPr>
              <a:t>HF STATS 2024: Heart Failure Epidemiology and Outcomes Statistics An Updated 2024 Report from the Heart Failure Society of America</a:t>
            </a:r>
          </a:p>
          <a:p>
            <a:pPr>
              <a:buFont typeface="+mj-lt"/>
              <a:buAutoNum type="arabicPeriod"/>
            </a:pPr>
            <a:r>
              <a:rPr lang="en-US" sz="1000" b="0" i="0" dirty="0">
                <a:solidFill>
                  <a:srgbClr val="333333"/>
                </a:solidFill>
                <a:effectLst/>
                <a:latin typeface="Helvetica Neue"/>
              </a:rPr>
              <a:t>Bozkurt, </a:t>
            </a:r>
            <a:r>
              <a:rPr lang="en-US" sz="1000" b="0" i="0" dirty="0" err="1">
                <a:solidFill>
                  <a:srgbClr val="333333"/>
                </a:solidFill>
                <a:effectLst/>
                <a:latin typeface="Helvetica Neue"/>
              </a:rPr>
              <a:t>Biykem</a:t>
            </a:r>
            <a:r>
              <a:rPr lang="en-US" sz="1000" b="0" i="0" dirty="0">
                <a:solidFill>
                  <a:srgbClr val="333333"/>
                </a:solidFill>
                <a:effectLst/>
                <a:latin typeface="Helvetica Neue"/>
              </a:rPr>
              <a:t> et al.</a:t>
            </a:r>
          </a:p>
          <a:p>
            <a:pPr>
              <a:buFont typeface="+mj-lt"/>
              <a:buAutoNum type="arabicPeriod"/>
            </a:pPr>
            <a:r>
              <a:rPr lang="en-US" sz="1000" b="0" i="0" dirty="0">
                <a:solidFill>
                  <a:srgbClr val="333333"/>
                </a:solidFill>
                <a:effectLst/>
                <a:latin typeface="Helvetica Neue"/>
              </a:rPr>
              <a:t>Journal of Cardiac Failure, Volume 31, Issue 1, 66 - 116</a:t>
            </a:r>
          </a:p>
        </p:txBody>
      </p:sp>
    </p:spTree>
    <p:extLst>
      <p:ext uri="{BB962C8B-B14F-4D97-AF65-F5344CB8AC3E}">
        <p14:creationId xmlns:p14="http://schemas.microsoft.com/office/powerpoint/2010/main" val="2189267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FDE29-A555-430C-86B0-3FB3C6748D27}"/>
              </a:ext>
            </a:extLst>
          </p:cNvPr>
          <p:cNvSpPr>
            <a:spLocks noGrp="1"/>
          </p:cNvSpPr>
          <p:nvPr>
            <p:ph type="title"/>
          </p:nvPr>
        </p:nvSpPr>
        <p:spPr>
          <a:xfrm>
            <a:off x="221256" y="252436"/>
            <a:ext cx="10515600" cy="1325563"/>
          </a:xfrm>
        </p:spPr>
        <p:txBody>
          <a:bodyPr/>
          <a:lstStyle/>
          <a:p>
            <a:r>
              <a:rPr lang="en-US" dirty="0">
                <a:latin typeface="Encode Sans Normal" panose="02000000000000000000" pitchFamily="2" charset="0"/>
              </a:rPr>
              <a:t>Procurement</a:t>
            </a:r>
            <a:r>
              <a:rPr lang="en-US" dirty="0"/>
              <a:t> </a:t>
            </a:r>
          </a:p>
        </p:txBody>
      </p:sp>
      <p:pic>
        <p:nvPicPr>
          <p:cNvPr id="4" name="Picture 2" descr="Emerging Frontier in Heart Transplantation: Donation After Circulatory Death  - American College of Cardiology">
            <a:extLst>
              <a:ext uri="{FF2B5EF4-FFF2-40B4-BE49-F238E27FC236}">
                <a16:creationId xmlns:a16="http://schemas.microsoft.com/office/drawing/2014/main" id="{234D843F-8B2F-4783-882E-0C474CB61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9161"/>
            <a:ext cx="6102426" cy="37083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 genetically modified pig heart was transplanted into 57-year-old David Bennett at the University of Maryland Medical Center in Baltimore in January.">
            <a:extLst>
              <a:ext uri="{FF2B5EF4-FFF2-40B4-BE49-F238E27FC236}">
                <a16:creationId xmlns:a16="http://schemas.microsoft.com/office/drawing/2014/main" id="{59F26263-2D33-492C-92F3-EE8A278F4F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147" y="1577999"/>
            <a:ext cx="5562597" cy="37083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F7F6C44-5CFF-4C95-A15F-9513CD652746}"/>
              </a:ext>
            </a:extLst>
          </p:cNvPr>
          <p:cNvSpPr txBox="1"/>
          <p:nvPr/>
        </p:nvSpPr>
        <p:spPr>
          <a:xfrm>
            <a:off x="0" y="6488668"/>
            <a:ext cx="4182555" cy="246221"/>
          </a:xfrm>
          <a:prstGeom prst="rect">
            <a:avLst/>
          </a:prstGeom>
          <a:noFill/>
        </p:spPr>
        <p:txBody>
          <a:bodyPr wrap="none" rtlCol="0">
            <a:spAutoFit/>
          </a:bodyPr>
          <a:lstStyle/>
          <a:p>
            <a:r>
              <a:rPr lang="en-US" sz="1000" dirty="0"/>
              <a:t>https://unos.org/news/understanding-donation-after-circulatory-death-dcd/</a:t>
            </a:r>
          </a:p>
        </p:txBody>
      </p:sp>
    </p:spTree>
    <p:extLst>
      <p:ext uri="{BB962C8B-B14F-4D97-AF65-F5344CB8AC3E}">
        <p14:creationId xmlns:p14="http://schemas.microsoft.com/office/powerpoint/2010/main" val="3636122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6DBCC6-FD5C-483C-8391-34912844DBB2}"/>
              </a:ext>
            </a:extLst>
          </p:cNvPr>
          <p:cNvSpPr>
            <a:spLocks noGrp="1"/>
          </p:cNvSpPr>
          <p:nvPr>
            <p:ph type="title"/>
          </p:nvPr>
        </p:nvSpPr>
        <p:spPr>
          <a:xfrm>
            <a:off x="186690" y="196331"/>
            <a:ext cx="10972800" cy="1371600"/>
          </a:xfrm>
        </p:spPr>
        <p:txBody>
          <a:bodyPr/>
          <a:lstStyle/>
          <a:p>
            <a:r>
              <a:rPr lang="en-US" dirty="0">
                <a:latin typeface="Encode Sans Normal" panose="02000000000000000000" pitchFamily="2" charset="0"/>
              </a:rPr>
              <a:t>Surgical Techniques</a:t>
            </a:r>
          </a:p>
        </p:txBody>
      </p:sp>
      <p:pic>
        <p:nvPicPr>
          <p:cNvPr id="5" name="Picture 2">
            <a:extLst>
              <a:ext uri="{FF2B5EF4-FFF2-40B4-BE49-F238E27FC236}">
                <a16:creationId xmlns:a16="http://schemas.microsoft.com/office/drawing/2014/main" id="{DBB29EBB-6788-47C2-9266-52B4A5519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514716"/>
            <a:ext cx="5384800" cy="317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34BA1BD8-0704-4DD0-A087-4B48817678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448041"/>
            <a:ext cx="5308058"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44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E9E9EA3-B0E8-4D31-AF6B-8157389E1851}"/>
              </a:ext>
            </a:extLst>
          </p:cNvPr>
          <p:cNvSpPr>
            <a:spLocks noGrp="1"/>
          </p:cNvSpPr>
          <p:nvPr>
            <p:ph type="title"/>
          </p:nvPr>
        </p:nvSpPr>
        <p:spPr>
          <a:xfrm>
            <a:off x="571060" y="268588"/>
            <a:ext cx="8761413" cy="706964"/>
          </a:xfrm>
        </p:spPr>
        <p:txBody>
          <a:bodyPr/>
          <a:lstStyle/>
          <a:p>
            <a:r>
              <a:rPr lang="en-US" dirty="0"/>
              <a:t>Immunosuppressive Strategies</a:t>
            </a:r>
          </a:p>
        </p:txBody>
      </p:sp>
      <p:sp>
        <p:nvSpPr>
          <p:cNvPr id="5" name="Rectangle 4">
            <a:extLst>
              <a:ext uri="{FF2B5EF4-FFF2-40B4-BE49-F238E27FC236}">
                <a16:creationId xmlns:a16="http://schemas.microsoft.com/office/drawing/2014/main" id="{02A9BFF1-3531-4683-91FF-DFFF47831FBE}"/>
              </a:ext>
            </a:extLst>
          </p:cNvPr>
          <p:cNvSpPr/>
          <p:nvPr/>
        </p:nvSpPr>
        <p:spPr>
          <a:xfrm>
            <a:off x="760714" y="1788588"/>
            <a:ext cx="10085833" cy="3970318"/>
          </a:xfrm>
          <a:prstGeom prst="rect">
            <a:avLst/>
          </a:prstGeom>
        </p:spPr>
        <p:txBody>
          <a:bodyPr wrap="square">
            <a:spAutoFit/>
          </a:bodyPr>
          <a:lstStyle/>
          <a:p>
            <a:r>
              <a:rPr lang="en-US" dirty="0"/>
              <a:t>• Induction</a:t>
            </a:r>
          </a:p>
          <a:p>
            <a:r>
              <a:rPr lang="en-US" dirty="0"/>
              <a:t> – Polyclonal anti-lymphocytes Ab: horse/rabbit ATG</a:t>
            </a:r>
          </a:p>
          <a:p>
            <a:r>
              <a:rPr lang="en-US" dirty="0"/>
              <a:t> – Anti-cytokine receptor Ab: </a:t>
            </a:r>
            <a:r>
              <a:rPr lang="en-US" dirty="0" err="1"/>
              <a:t>Daclizumab</a:t>
            </a:r>
            <a:r>
              <a:rPr lang="en-US" dirty="0"/>
              <a:t>/</a:t>
            </a:r>
            <a:r>
              <a:rPr lang="en-US" dirty="0" err="1"/>
              <a:t>Basiliximab</a:t>
            </a:r>
            <a:r>
              <a:rPr lang="en-US" dirty="0"/>
              <a:t> </a:t>
            </a:r>
          </a:p>
          <a:p>
            <a:r>
              <a:rPr lang="en-US" dirty="0"/>
              <a:t>– Monoclonal </a:t>
            </a:r>
            <a:r>
              <a:rPr lang="en-US" dirty="0" err="1"/>
              <a:t>Muromonab</a:t>
            </a:r>
            <a:r>
              <a:rPr lang="en-US" dirty="0"/>
              <a:t> CD3 [OKT3]</a:t>
            </a:r>
          </a:p>
          <a:p>
            <a:endParaRPr lang="en-US" dirty="0"/>
          </a:p>
          <a:p>
            <a:endParaRPr lang="en-US" dirty="0"/>
          </a:p>
          <a:p>
            <a:r>
              <a:rPr lang="en-US" dirty="0"/>
              <a:t> • Maintenance</a:t>
            </a:r>
          </a:p>
          <a:p>
            <a:r>
              <a:rPr lang="en-US" dirty="0"/>
              <a:t> – Corticosteroids (Methylprednisolone, prednisone)</a:t>
            </a:r>
          </a:p>
          <a:p>
            <a:r>
              <a:rPr lang="en-US" dirty="0"/>
              <a:t>– </a:t>
            </a:r>
            <a:r>
              <a:rPr lang="en-US" dirty="0" err="1"/>
              <a:t>Calcineurin</a:t>
            </a:r>
            <a:r>
              <a:rPr lang="en-US" dirty="0"/>
              <a:t> inhibitors (Cyclosporine, Tacrolimus)</a:t>
            </a:r>
          </a:p>
          <a:p>
            <a:r>
              <a:rPr lang="en-US" dirty="0"/>
              <a:t> – </a:t>
            </a:r>
            <a:r>
              <a:rPr lang="en-US" dirty="0" err="1"/>
              <a:t>mTOR</a:t>
            </a:r>
            <a:r>
              <a:rPr lang="en-US" dirty="0"/>
              <a:t> inhibitors (</a:t>
            </a:r>
            <a:r>
              <a:rPr lang="en-US" dirty="0" err="1"/>
              <a:t>Sirolimus</a:t>
            </a:r>
            <a:r>
              <a:rPr lang="en-US" dirty="0"/>
              <a:t>, </a:t>
            </a:r>
            <a:r>
              <a:rPr lang="en-US" dirty="0" err="1"/>
              <a:t>Everolimus</a:t>
            </a:r>
            <a:r>
              <a:rPr lang="en-US" dirty="0"/>
              <a:t>)</a:t>
            </a:r>
          </a:p>
          <a:p>
            <a:r>
              <a:rPr lang="en-US" dirty="0"/>
              <a:t> – </a:t>
            </a:r>
            <a:r>
              <a:rPr lang="en-US" dirty="0" err="1"/>
              <a:t>Antiproliferative</a:t>
            </a:r>
            <a:r>
              <a:rPr lang="en-US" dirty="0"/>
              <a:t> (Azathioprine, MMF) </a:t>
            </a:r>
          </a:p>
          <a:p>
            <a:endParaRPr lang="en-US" dirty="0"/>
          </a:p>
          <a:p>
            <a:endParaRPr lang="en-US" dirty="0"/>
          </a:p>
          <a:p>
            <a:r>
              <a:rPr lang="en-US" dirty="0"/>
              <a:t>• Rejection</a:t>
            </a:r>
          </a:p>
        </p:txBody>
      </p:sp>
    </p:spTree>
    <p:extLst>
      <p:ext uri="{BB962C8B-B14F-4D97-AF65-F5344CB8AC3E}">
        <p14:creationId xmlns:p14="http://schemas.microsoft.com/office/powerpoint/2010/main" val="406693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500"/>
                                        <p:tgtEl>
                                          <p:spTgt spid="5">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fade">
                                      <p:cBhvr>
                                        <p:cTn id="24" dur="500"/>
                                        <p:tgtEl>
                                          <p:spTgt spid="5">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animEffect transition="in" filter="fade">
                                      <p:cBhvr>
                                        <p:cTn id="30" dur="500"/>
                                        <p:tgtEl>
                                          <p:spTgt spid="5">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animEffect transition="in" filter="fade">
                                      <p:cBhvr>
                                        <p:cTn id="33" dur="500"/>
                                        <p:tgtEl>
                                          <p:spTgt spid="5">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xEl>
                                              <p:pRg st="13" end="13"/>
                                            </p:txEl>
                                          </p:spTgt>
                                        </p:tgtEl>
                                        <p:attrNameLst>
                                          <p:attrName>style.visibility</p:attrName>
                                        </p:attrNameLst>
                                      </p:cBhvr>
                                      <p:to>
                                        <p:strVal val="visible"/>
                                      </p:to>
                                    </p:set>
                                    <p:animEffect transition="in" filter="fade">
                                      <p:cBhvr>
                                        <p:cTn id="38"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7B014C2-04C5-4C88-8E08-9956160FDF2F}"/>
              </a:ext>
            </a:extLst>
          </p:cNvPr>
          <p:cNvSpPr>
            <a:spLocks noGrp="1"/>
          </p:cNvSpPr>
          <p:nvPr>
            <p:ph type="title"/>
          </p:nvPr>
        </p:nvSpPr>
        <p:spPr>
          <a:xfrm>
            <a:off x="405807" y="312656"/>
            <a:ext cx="8761413" cy="706964"/>
          </a:xfrm>
        </p:spPr>
        <p:txBody>
          <a:bodyPr/>
          <a:lstStyle/>
          <a:p>
            <a:r>
              <a:rPr lang="en-US" dirty="0"/>
              <a:t>Post Transplant Immunosuppression</a:t>
            </a:r>
          </a:p>
        </p:txBody>
      </p:sp>
      <p:pic>
        <p:nvPicPr>
          <p:cNvPr id="5" name="Picture 4">
            <a:extLst>
              <a:ext uri="{FF2B5EF4-FFF2-40B4-BE49-F238E27FC236}">
                <a16:creationId xmlns:a16="http://schemas.microsoft.com/office/drawing/2014/main" id="{12395262-1DC7-4772-B413-3F2271EE2FC1}"/>
              </a:ext>
            </a:extLst>
          </p:cNvPr>
          <p:cNvPicPr>
            <a:picLocks noChangeAspect="1"/>
          </p:cNvPicPr>
          <p:nvPr/>
        </p:nvPicPr>
        <p:blipFill>
          <a:blip r:embed="rId2"/>
          <a:stretch>
            <a:fillRect/>
          </a:stretch>
        </p:blipFill>
        <p:spPr>
          <a:xfrm>
            <a:off x="838750" y="1689411"/>
            <a:ext cx="8328470" cy="4949325"/>
          </a:xfrm>
          <a:prstGeom prst="rect">
            <a:avLst/>
          </a:prstGeom>
        </p:spPr>
      </p:pic>
      <p:sp>
        <p:nvSpPr>
          <p:cNvPr id="6" name="Rectangle 5">
            <a:extLst>
              <a:ext uri="{FF2B5EF4-FFF2-40B4-BE49-F238E27FC236}">
                <a16:creationId xmlns:a16="http://schemas.microsoft.com/office/drawing/2014/main" id="{DA99E261-7FE1-4392-8B37-0D31E89D3552}"/>
              </a:ext>
            </a:extLst>
          </p:cNvPr>
          <p:cNvSpPr/>
          <p:nvPr/>
        </p:nvSpPr>
        <p:spPr>
          <a:xfrm>
            <a:off x="9795018" y="5415092"/>
            <a:ext cx="2033426" cy="646331"/>
          </a:xfrm>
          <a:prstGeom prst="rect">
            <a:avLst/>
          </a:prstGeom>
        </p:spPr>
        <p:txBody>
          <a:bodyPr wrap="square">
            <a:spAutoFit/>
          </a:bodyPr>
          <a:lstStyle/>
          <a:p>
            <a:r>
              <a:rPr lang="fr-FR" dirty="0" err="1"/>
              <a:t>Stehlik</a:t>
            </a:r>
            <a:r>
              <a:rPr lang="fr-FR" dirty="0"/>
              <a:t> J, et al. Circulation 2018</a:t>
            </a:r>
            <a:endParaRPr lang="en-US" dirty="0"/>
          </a:p>
        </p:txBody>
      </p:sp>
    </p:spTree>
    <p:extLst>
      <p:ext uri="{BB962C8B-B14F-4D97-AF65-F5344CB8AC3E}">
        <p14:creationId xmlns:p14="http://schemas.microsoft.com/office/powerpoint/2010/main" val="658763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9D7883-518D-4AF3-B786-AA346B635DF2}"/>
              </a:ext>
            </a:extLst>
          </p:cNvPr>
          <p:cNvSpPr>
            <a:spLocks noGrp="1"/>
          </p:cNvSpPr>
          <p:nvPr>
            <p:ph type="title"/>
          </p:nvPr>
        </p:nvSpPr>
        <p:spPr>
          <a:xfrm>
            <a:off x="524759" y="444857"/>
            <a:ext cx="8761413" cy="706964"/>
          </a:xfrm>
        </p:spPr>
        <p:txBody>
          <a:bodyPr/>
          <a:lstStyle/>
          <a:p>
            <a:r>
              <a:rPr lang="en-US" dirty="0"/>
              <a:t>Rejection Surveillance</a:t>
            </a:r>
          </a:p>
        </p:txBody>
      </p:sp>
      <p:pic>
        <p:nvPicPr>
          <p:cNvPr id="5" name="Picture 4">
            <a:extLst>
              <a:ext uri="{FF2B5EF4-FFF2-40B4-BE49-F238E27FC236}">
                <a16:creationId xmlns:a16="http://schemas.microsoft.com/office/drawing/2014/main" id="{91CF44E1-A850-451B-8BD1-EE57A4BEBA50}"/>
              </a:ext>
            </a:extLst>
          </p:cNvPr>
          <p:cNvPicPr>
            <a:picLocks noChangeAspect="1"/>
          </p:cNvPicPr>
          <p:nvPr/>
        </p:nvPicPr>
        <p:blipFill>
          <a:blip r:embed="rId2"/>
          <a:stretch>
            <a:fillRect/>
          </a:stretch>
        </p:blipFill>
        <p:spPr>
          <a:xfrm>
            <a:off x="429668" y="2271309"/>
            <a:ext cx="11332663" cy="3434882"/>
          </a:xfrm>
          <a:prstGeom prst="rect">
            <a:avLst/>
          </a:prstGeom>
        </p:spPr>
      </p:pic>
    </p:spTree>
    <p:extLst>
      <p:ext uri="{BB962C8B-B14F-4D97-AF65-F5344CB8AC3E}">
        <p14:creationId xmlns:p14="http://schemas.microsoft.com/office/powerpoint/2010/main" val="1460917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BA5101-EB37-4D71-8B0D-0CD8816934F8}"/>
              </a:ext>
            </a:extLst>
          </p:cNvPr>
          <p:cNvSpPr>
            <a:spLocks noGrp="1"/>
          </p:cNvSpPr>
          <p:nvPr>
            <p:ph type="title"/>
          </p:nvPr>
        </p:nvSpPr>
        <p:spPr>
          <a:xfrm>
            <a:off x="416823" y="304971"/>
            <a:ext cx="8761413" cy="706964"/>
          </a:xfrm>
        </p:spPr>
        <p:txBody>
          <a:bodyPr/>
          <a:lstStyle/>
          <a:p>
            <a:r>
              <a:rPr lang="en-US" dirty="0"/>
              <a:t>Post Transplant Complications</a:t>
            </a:r>
          </a:p>
        </p:txBody>
      </p:sp>
      <p:sp>
        <p:nvSpPr>
          <p:cNvPr id="5" name="Content Placeholder 2">
            <a:extLst>
              <a:ext uri="{FF2B5EF4-FFF2-40B4-BE49-F238E27FC236}">
                <a16:creationId xmlns:a16="http://schemas.microsoft.com/office/drawing/2014/main" id="{C19E33AE-373F-4BDE-AD92-34D014AE1F27}"/>
              </a:ext>
            </a:extLst>
          </p:cNvPr>
          <p:cNvSpPr>
            <a:spLocks noGrp="1"/>
          </p:cNvSpPr>
          <p:nvPr>
            <p:ph sz="half" idx="1"/>
          </p:nvPr>
        </p:nvSpPr>
        <p:spPr>
          <a:xfrm>
            <a:off x="791398" y="1922988"/>
            <a:ext cx="8482822" cy="3416301"/>
          </a:xfrm>
        </p:spPr>
        <p:txBody>
          <a:bodyPr>
            <a:normAutofit lnSpcReduction="10000"/>
          </a:bodyPr>
          <a:lstStyle/>
          <a:p>
            <a:r>
              <a:rPr lang="en-US" dirty="0"/>
              <a:t>Rejection</a:t>
            </a:r>
          </a:p>
          <a:p>
            <a:pPr marL="0" indent="0">
              <a:buNone/>
            </a:pPr>
            <a:endParaRPr lang="en-US" dirty="0"/>
          </a:p>
          <a:p>
            <a:r>
              <a:rPr lang="en-US" dirty="0"/>
              <a:t>Infection</a:t>
            </a:r>
          </a:p>
          <a:p>
            <a:pPr marL="0" indent="0">
              <a:buNone/>
            </a:pPr>
            <a:endParaRPr lang="en-US" dirty="0"/>
          </a:p>
          <a:p>
            <a:r>
              <a:rPr lang="en-US" dirty="0"/>
              <a:t>Cardiac Allograft </a:t>
            </a:r>
            <a:r>
              <a:rPr lang="en-US" dirty="0" err="1"/>
              <a:t>Vasculopathy</a:t>
            </a:r>
            <a:endParaRPr lang="en-US" dirty="0"/>
          </a:p>
          <a:p>
            <a:endParaRPr lang="en-US" dirty="0"/>
          </a:p>
          <a:p>
            <a:r>
              <a:rPr lang="en-US" dirty="0"/>
              <a:t>Malignancy</a:t>
            </a:r>
          </a:p>
        </p:txBody>
      </p:sp>
      <p:pic>
        <p:nvPicPr>
          <p:cNvPr id="7" name="Picture 6">
            <a:extLst>
              <a:ext uri="{FF2B5EF4-FFF2-40B4-BE49-F238E27FC236}">
                <a16:creationId xmlns:a16="http://schemas.microsoft.com/office/drawing/2014/main" id="{E4AD09AE-56CE-4491-8420-4362A0DBF2AB}"/>
              </a:ext>
            </a:extLst>
          </p:cNvPr>
          <p:cNvPicPr>
            <a:picLocks noChangeAspect="1"/>
          </p:cNvPicPr>
          <p:nvPr/>
        </p:nvPicPr>
        <p:blipFill>
          <a:blip r:embed="rId2"/>
          <a:stretch>
            <a:fillRect/>
          </a:stretch>
        </p:blipFill>
        <p:spPr>
          <a:xfrm>
            <a:off x="4589755" y="1190747"/>
            <a:ext cx="7452965" cy="5560345"/>
          </a:xfrm>
          <a:prstGeom prst="rect">
            <a:avLst/>
          </a:prstGeom>
        </p:spPr>
      </p:pic>
    </p:spTree>
    <p:extLst>
      <p:ext uri="{BB962C8B-B14F-4D97-AF65-F5344CB8AC3E}">
        <p14:creationId xmlns:p14="http://schemas.microsoft.com/office/powerpoint/2010/main" val="210772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3AE076-EB17-4C29-B08E-FF41751E8F29}"/>
              </a:ext>
            </a:extLst>
          </p:cNvPr>
          <p:cNvPicPr>
            <a:picLocks noChangeAspect="1"/>
          </p:cNvPicPr>
          <p:nvPr/>
        </p:nvPicPr>
        <p:blipFill>
          <a:blip r:embed="rId2"/>
          <a:stretch>
            <a:fillRect/>
          </a:stretch>
        </p:blipFill>
        <p:spPr>
          <a:xfrm>
            <a:off x="627961" y="142875"/>
            <a:ext cx="10719488" cy="6562952"/>
          </a:xfrm>
          <a:prstGeom prst="rect">
            <a:avLst/>
          </a:prstGeom>
        </p:spPr>
      </p:pic>
    </p:spTree>
    <p:extLst>
      <p:ext uri="{BB962C8B-B14F-4D97-AF65-F5344CB8AC3E}">
        <p14:creationId xmlns:p14="http://schemas.microsoft.com/office/powerpoint/2010/main" val="4233514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4883B-5893-4D18-8809-35059A8A03FD}"/>
              </a:ext>
            </a:extLst>
          </p:cNvPr>
          <p:cNvSpPr>
            <a:spLocks noGrp="1"/>
          </p:cNvSpPr>
          <p:nvPr>
            <p:ph type="title"/>
          </p:nvPr>
        </p:nvSpPr>
        <p:spPr>
          <a:xfrm>
            <a:off x="265323" y="133771"/>
            <a:ext cx="10515600" cy="1325563"/>
          </a:xfrm>
        </p:spPr>
        <p:txBody>
          <a:bodyPr/>
          <a:lstStyle/>
          <a:p>
            <a:r>
              <a:rPr lang="en-US" dirty="0"/>
              <a:t>Overall survival</a:t>
            </a:r>
          </a:p>
        </p:txBody>
      </p:sp>
      <p:sp>
        <p:nvSpPr>
          <p:cNvPr id="3" name="Content Placeholder 2">
            <a:extLst>
              <a:ext uri="{FF2B5EF4-FFF2-40B4-BE49-F238E27FC236}">
                <a16:creationId xmlns:a16="http://schemas.microsoft.com/office/drawing/2014/main" id="{261666E2-8F64-4915-A498-2B5C6CC66E1B}"/>
              </a:ext>
            </a:extLst>
          </p:cNvPr>
          <p:cNvSpPr>
            <a:spLocks noGrp="1"/>
          </p:cNvSpPr>
          <p:nvPr>
            <p:ph idx="1"/>
          </p:nvPr>
        </p:nvSpPr>
        <p:spPr>
          <a:xfrm>
            <a:off x="462709" y="1311007"/>
            <a:ext cx="5633291" cy="4924540"/>
          </a:xfrm>
        </p:spPr>
        <p:txBody>
          <a:bodyPr/>
          <a:lstStyle/>
          <a:p>
            <a:r>
              <a:rPr lang="en-US" dirty="0"/>
              <a:t>Among adult patients who underwent transplant in 2016-2018, the 5-year survival was 80.3%. </a:t>
            </a:r>
          </a:p>
          <a:p>
            <a:endParaRPr lang="en-US" dirty="0"/>
          </a:p>
          <a:p>
            <a:r>
              <a:rPr lang="en-US" dirty="0"/>
              <a:t>Overall 1-year and 3-year patient survival were 91.5% and 85.9%, respectively</a:t>
            </a:r>
          </a:p>
        </p:txBody>
      </p:sp>
      <p:pic>
        <p:nvPicPr>
          <p:cNvPr id="6" name="Picture 5">
            <a:extLst>
              <a:ext uri="{FF2B5EF4-FFF2-40B4-BE49-F238E27FC236}">
                <a16:creationId xmlns:a16="http://schemas.microsoft.com/office/drawing/2014/main" id="{9475C35B-518B-4E57-9649-15436E6E828F}"/>
              </a:ext>
            </a:extLst>
          </p:cNvPr>
          <p:cNvPicPr>
            <a:picLocks noChangeAspect="1"/>
          </p:cNvPicPr>
          <p:nvPr/>
        </p:nvPicPr>
        <p:blipFill>
          <a:blip r:embed="rId2"/>
          <a:stretch>
            <a:fillRect/>
          </a:stretch>
        </p:blipFill>
        <p:spPr>
          <a:xfrm>
            <a:off x="6241169" y="854391"/>
            <a:ext cx="5381625" cy="2286000"/>
          </a:xfrm>
          <a:prstGeom prst="rect">
            <a:avLst/>
          </a:prstGeom>
        </p:spPr>
      </p:pic>
      <p:pic>
        <p:nvPicPr>
          <p:cNvPr id="7" name="Picture 6">
            <a:extLst>
              <a:ext uri="{FF2B5EF4-FFF2-40B4-BE49-F238E27FC236}">
                <a16:creationId xmlns:a16="http://schemas.microsoft.com/office/drawing/2014/main" id="{AA1F3F47-B08F-4B3A-88B5-971A6DD559E8}"/>
              </a:ext>
            </a:extLst>
          </p:cNvPr>
          <p:cNvPicPr>
            <a:picLocks noChangeAspect="1"/>
          </p:cNvPicPr>
          <p:nvPr/>
        </p:nvPicPr>
        <p:blipFill>
          <a:blip r:embed="rId3"/>
          <a:stretch>
            <a:fillRect/>
          </a:stretch>
        </p:blipFill>
        <p:spPr>
          <a:xfrm>
            <a:off x="6241168" y="3736687"/>
            <a:ext cx="5381625" cy="2286000"/>
          </a:xfrm>
          <a:prstGeom prst="rect">
            <a:avLst/>
          </a:prstGeom>
        </p:spPr>
      </p:pic>
    </p:spTree>
    <p:extLst>
      <p:ext uri="{BB962C8B-B14F-4D97-AF65-F5344CB8AC3E}">
        <p14:creationId xmlns:p14="http://schemas.microsoft.com/office/powerpoint/2010/main" val="1029638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1ABB-BC3C-4ABE-B876-26D638452B4F}"/>
              </a:ext>
            </a:extLst>
          </p:cNvPr>
          <p:cNvSpPr>
            <a:spLocks noGrp="1"/>
          </p:cNvSpPr>
          <p:nvPr>
            <p:ph type="title"/>
          </p:nvPr>
        </p:nvSpPr>
        <p:spPr>
          <a:xfrm>
            <a:off x="309390" y="188855"/>
            <a:ext cx="10515600" cy="1325563"/>
          </a:xfrm>
        </p:spPr>
        <p:txBody>
          <a:bodyPr/>
          <a:lstStyle/>
          <a:p>
            <a:r>
              <a:rPr lang="en-US" dirty="0"/>
              <a:t>Overall survival</a:t>
            </a:r>
          </a:p>
        </p:txBody>
      </p:sp>
      <p:sp>
        <p:nvSpPr>
          <p:cNvPr id="3" name="Content Placeholder 2">
            <a:extLst>
              <a:ext uri="{FF2B5EF4-FFF2-40B4-BE49-F238E27FC236}">
                <a16:creationId xmlns:a16="http://schemas.microsoft.com/office/drawing/2014/main" id="{9471FC20-EE5A-4716-A22B-F868E336A7C3}"/>
              </a:ext>
            </a:extLst>
          </p:cNvPr>
          <p:cNvSpPr>
            <a:spLocks noGrp="1"/>
          </p:cNvSpPr>
          <p:nvPr>
            <p:ph idx="1"/>
          </p:nvPr>
        </p:nvSpPr>
        <p:spPr>
          <a:xfrm>
            <a:off x="474644" y="1726473"/>
            <a:ext cx="10515600" cy="4351338"/>
          </a:xfrm>
        </p:spPr>
        <p:txBody>
          <a:bodyPr/>
          <a:lstStyle/>
          <a:p>
            <a:r>
              <a:rPr lang="en-US" altLang="en-US" dirty="0"/>
              <a:t> Poor outcomes are associated with the following risk factors</a:t>
            </a:r>
          </a:p>
          <a:p>
            <a:pPr lvl="1"/>
            <a:r>
              <a:rPr lang="en-US" dirty="0"/>
              <a:t>Increased frailty</a:t>
            </a:r>
          </a:p>
          <a:p>
            <a:pPr lvl="1"/>
            <a:endParaRPr lang="en-US" dirty="0"/>
          </a:p>
          <a:p>
            <a:pPr lvl="1"/>
            <a:r>
              <a:rPr lang="en-US" dirty="0"/>
              <a:t>Congenital heart disease</a:t>
            </a:r>
          </a:p>
          <a:p>
            <a:pPr lvl="1"/>
            <a:endParaRPr lang="en-US" dirty="0"/>
          </a:p>
          <a:p>
            <a:pPr lvl="1"/>
            <a:r>
              <a:rPr lang="en-US" dirty="0"/>
              <a:t>Advanced pulmonary disease</a:t>
            </a:r>
          </a:p>
          <a:p>
            <a:pPr lvl="1"/>
            <a:endParaRPr lang="en-US" dirty="0"/>
          </a:p>
          <a:p>
            <a:pPr lvl="1"/>
            <a:r>
              <a:rPr lang="en-US" dirty="0"/>
              <a:t>Higher </a:t>
            </a:r>
            <a:r>
              <a:rPr lang="en-US" dirty="0" err="1"/>
              <a:t>Intermacs</a:t>
            </a:r>
            <a:r>
              <a:rPr lang="en-US" dirty="0"/>
              <a:t> classification</a:t>
            </a:r>
          </a:p>
        </p:txBody>
      </p:sp>
    </p:spTree>
    <p:extLst>
      <p:ext uri="{BB962C8B-B14F-4D97-AF65-F5344CB8AC3E}">
        <p14:creationId xmlns:p14="http://schemas.microsoft.com/office/powerpoint/2010/main" val="333398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9CFC5-7635-065E-F934-7E36056C538C}"/>
              </a:ext>
            </a:extLst>
          </p:cNvPr>
          <p:cNvSpPr>
            <a:spLocks noGrp="1"/>
          </p:cNvSpPr>
          <p:nvPr>
            <p:ph type="title"/>
          </p:nvPr>
        </p:nvSpPr>
        <p:spPr/>
        <p:txBody>
          <a:bodyPr/>
          <a:lstStyle/>
          <a:p>
            <a:r>
              <a:rPr lang="en-US"/>
              <a:t>Key Points</a:t>
            </a:r>
          </a:p>
        </p:txBody>
      </p:sp>
      <p:sp>
        <p:nvSpPr>
          <p:cNvPr id="3" name="Content Placeholder 2">
            <a:extLst>
              <a:ext uri="{FF2B5EF4-FFF2-40B4-BE49-F238E27FC236}">
                <a16:creationId xmlns:a16="http://schemas.microsoft.com/office/drawing/2014/main" id="{C658B881-1C76-C9BD-322B-A3BB37FEE91E}"/>
              </a:ext>
            </a:extLst>
          </p:cNvPr>
          <p:cNvSpPr>
            <a:spLocks noGrp="1"/>
          </p:cNvSpPr>
          <p:nvPr>
            <p:ph idx="1"/>
          </p:nvPr>
        </p:nvSpPr>
        <p:spPr/>
        <p:txBody>
          <a:bodyPr/>
          <a:lstStyle/>
          <a:p>
            <a:r>
              <a:rPr lang="en-US" dirty="0"/>
              <a:t>Advanced heart failure is associated with high mortality and morbidity requiring early recognition and evaluation</a:t>
            </a:r>
          </a:p>
          <a:p>
            <a:endParaRPr lang="en-US" dirty="0"/>
          </a:p>
          <a:p>
            <a:r>
              <a:rPr lang="en-US" dirty="0"/>
              <a:t>Advanced therapies options for advanced therapies on this population include durable mechanical support (LVAD) or cardiac transplantation</a:t>
            </a:r>
          </a:p>
          <a:p>
            <a:endParaRPr lang="en-US" dirty="0"/>
          </a:p>
          <a:p>
            <a:r>
              <a:rPr lang="en-US" dirty="0"/>
              <a:t>LVAD therapy and heart transplantation require rigorous revaluation, however with early intervention, have good long term outcomes</a:t>
            </a:r>
          </a:p>
          <a:p>
            <a:endParaRPr lang="en-US" dirty="0"/>
          </a:p>
        </p:txBody>
      </p:sp>
    </p:spTree>
    <p:extLst>
      <p:ext uri="{BB962C8B-B14F-4D97-AF65-F5344CB8AC3E}">
        <p14:creationId xmlns:p14="http://schemas.microsoft.com/office/powerpoint/2010/main" val="402500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268A6-ABBA-4AF6-B3A0-1B6A50212C0A}"/>
              </a:ext>
            </a:extLst>
          </p:cNvPr>
          <p:cNvSpPr>
            <a:spLocks noGrp="1"/>
          </p:cNvSpPr>
          <p:nvPr>
            <p:ph type="title"/>
          </p:nvPr>
        </p:nvSpPr>
        <p:spPr>
          <a:xfrm>
            <a:off x="262099" y="135689"/>
            <a:ext cx="10515600" cy="1325563"/>
          </a:xfrm>
        </p:spPr>
        <p:txBody>
          <a:bodyPr>
            <a:normAutofit/>
          </a:bodyPr>
          <a:lstStyle/>
          <a:p>
            <a:r>
              <a:rPr lang="en-US" sz="3200" dirty="0">
                <a:latin typeface="Encode Sans Normal" panose="02000000000000000000" pitchFamily="2" charset="0"/>
              </a:rPr>
              <a:t>Why do we care about Heart Failure?</a:t>
            </a:r>
          </a:p>
        </p:txBody>
      </p:sp>
      <p:pic>
        <p:nvPicPr>
          <p:cNvPr id="4" name="Picture 3">
            <a:extLst>
              <a:ext uri="{FF2B5EF4-FFF2-40B4-BE49-F238E27FC236}">
                <a16:creationId xmlns:a16="http://schemas.microsoft.com/office/drawing/2014/main" id="{7AEECB05-69C2-40FD-95D3-51E92B90D6DA}"/>
              </a:ext>
            </a:extLst>
          </p:cNvPr>
          <p:cNvPicPr>
            <a:picLocks noChangeAspect="1"/>
          </p:cNvPicPr>
          <p:nvPr/>
        </p:nvPicPr>
        <p:blipFill>
          <a:blip r:embed="rId2"/>
          <a:stretch>
            <a:fillRect/>
          </a:stretch>
        </p:blipFill>
        <p:spPr>
          <a:xfrm>
            <a:off x="536999" y="1186574"/>
            <a:ext cx="8966576" cy="5074027"/>
          </a:xfrm>
          <a:prstGeom prst="rect">
            <a:avLst/>
          </a:prstGeom>
        </p:spPr>
      </p:pic>
      <p:sp>
        <p:nvSpPr>
          <p:cNvPr id="5" name="Rectangle 4">
            <a:extLst>
              <a:ext uri="{FF2B5EF4-FFF2-40B4-BE49-F238E27FC236}">
                <a16:creationId xmlns:a16="http://schemas.microsoft.com/office/drawing/2014/main" id="{F05D2FB7-BEAE-482C-8982-D99C1891806E}"/>
              </a:ext>
            </a:extLst>
          </p:cNvPr>
          <p:cNvSpPr/>
          <p:nvPr/>
        </p:nvSpPr>
        <p:spPr>
          <a:xfrm>
            <a:off x="54709" y="6419654"/>
            <a:ext cx="2710999" cy="369332"/>
          </a:xfrm>
          <a:prstGeom prst="rect">
            <a:avLst/>
          </a:prstGeom>
        </p:spPr>
        <p:txBody>
          <a:bodyPr wrap="none">
            <a:spAutoFit/>
          </a:bodyPr>
          <a:lstStyle/>
          <a:p>
            <a:r>
              <a:rPr lang="en-US" b="0" i="0" dirty="0">
                <a:solidFill>
                  <a:srgbClr val="555555"/>
                </a:solidFill>
                <a:effectLst/>
                <a:latin typeface="Roboto"/>
              </a:rPr>
              <a:t>DOI:</a:t>
            </a:r>
            <a:r>
              <a:rPr lang="en-US" b="0" i="0" u="sng" dirty="0">
                <a:effectLst/>
                <a:latin typeface="Roboto"/>
                <a:hlinkClick r:id="rId3"/>
              </a:rPr>
              <a:t>10.1002/ehf2.14266</a:t>
            </a:r>
            <a:endParaRPr lang="en-US" dirty="0"/>
          </a:p>
        </p:txBody>
      </p:sp>
      <p:sp>
        <p:nvSpPr>
          <p:cNvPr id="6" name="TextBox 5">
            <a:extLst>
              <a:ext uri="{FF2B5EF4-FFF2-40B4-BE49-F238E27FC236}">
                <a16:creationId xmlns:a16="http://schemas.microsoft.com/office/drawing/2014/main" id="{0D0D42AF-F6A6-4708-83D8-2878DD979D0E}"/>
              </a:ext>
            </a:extLst>
          </p:cNvPr>
          <p:cNvSpPr txBox="1"/>
          <p:nvPr/>
        </p:nvSpPr>
        <p:spPr>
          <a:xfrm>
            <a:off x="9710965" y="1859339"/>
            <a:ext cx="1750672" cy="3139321"/>
          </a:xfrm>
          <a:prstGeom prst="rect">
            <a:avLst/>
          </a:prstGeom>
          <a:noFill/>
        </p:spPr>
        <p:txBody>
          <a:bodyPr wrap="none" rtlCol="0">
            <a:spAutoFit/>
          </a:bodyPr>
          <a:lstStyle/>
          <a:p>
            <a:r>
              <a:rPr lang="en-US" u="sng" dirty="0">
                <a:solidFill>
                  <a:srgbClr val="4B2E83"/>
                </a:solidFill>
              </a:rPr>
              <a:t>1- Year Mortality</a:t>
            </a:r>
          </a:p>
          <a:p>
            <a:endParaRPr lang="en-US" u="sng" dirty="0">
              <a:solidFill>
                <a:srgbClr val="4B2E83"/>
              </a:solidFill>
            </a:endParaRPr>
          </a:p>
          <a:p>
            <a:r>
              <a:rPr lang="en-US" dirty="0">
                <a:solidFill>
                  <a:srgbClr val="4B2E83"/>
                </a:solidFill>
              </a:rPr>
              <a:t>Stage A: 2-3%</a:t>
            </a:r>
          </a:p>
          <a:p>
            <a:endParaRPr lang="en-US" dirty="0">
              <a:solidFill>
                <a:srgbClr val="4B2E83"/>
              </a:solidFill>
            </a:endParaRPr>
          </a:p>
          <a:p>
            <a:endParaRPr lang="en-US" dirty="0">
              <a:solidFill>
                <a:srgbClr val="4B2E83"/>
              </a:solidFill>
            </a:endParaRPr>
          </a:p>
          <a:p>
            <a:endParaRPr lang="en-US" dirty="0">
              <a:solidFill>
                <a:srgbClr val="4B2E83"/>
              </a:solidFill>
            </a:endParaRPr>
          </a:p>
          <a:p>
            <a:endParaRPr lang="en-US" dirty="0">
              <a:solidFill>
                <a:srgbClr val="4B2E83"/>
              </a:solidFill>
            </a:endParaRPr>
          </a:p>
          <a:p>
            <a:endParaRPr lang="en-US" dirty="0">
              <a:solidFill>
                <a:srgbClr val="4B2E83"/>
              </a:solidFill>
            </a:endParaRPr>
          </a:p>
          <a:p>
            <a:endParaRPr lang="en-US" dirty="0">
              <a:solidFill>
                <a:srgbClr val="4B2E83"/>
              </a:solidFill>
            </a:endParaRPr>
          </a:p>
          <a:p>
            <a:endParaRPr lang="en-US" dirty="0">
              <a:solidFill>
                <a:srgbClr val="4B2E83"/>
              </a:solidFill>
            </a:endParaRPr>
          </a:p>
          <a:p>
            <a:r>
              <a:rPr lang="en-US" dirty="0">
                <a:solidFill>
                  <a:srgbClr val="4B2E83"/>
                </a:solidFill>
              </a:rPr>
              <a:t>Stage D: &gt;50%</a:t>
            </a:r>
          </a:p>
        </p:txBody>
      </p:sp>
      <p:sp>
        <p:nvSpPr>
          <p:cNvPr id="9" name="Arrow: Down 8">
            <a:extLst>
              <a:ext uri="{FF2B5EF4-FFF2-40B4-BE49-F238E27FC236}">
                <a16:creationId xmlns:a16="http://schemas.microsoft.com/office/drawing/2014/main" id="{3D1A38AF-B139-4408-AAC4-70B5CA373B2A}"/>
              </a:ext>
            </a:extLst>
          </p:cNvPr>
          <p:cNvSpPr/>
          <p:nvPr/>
        </p:nvSpPr>
        <p:spPr>
          <a:xfrm>
            <a:off x="10362919" y="2900804"/>
            <a:ext cx="414780" cy="14800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F2FF49-C5C5-4DFA-B850-69625A036C15}"/>
              </a:ext>
            </a:extLst>
          </p:cNvPr>
          <p:cNvSpPr txBox="1"/>
          <p:nvPr/>
        </p:nvSpPr>
        <p:spPr>
          <a:xfrm>
            <a:off x="9710965" y="5324475"/>
            <a:ext cx="2242910" cy="923330"/>
          </a:xfrm>
          <a:prstGeom prst="rect">
            <a:avLst/>
          </a:prstGeom>
          <a:noFill/>
        </p:spPr>
        <p:txBody>
          <a:bodyPr wrap="square" rtlCol="0">
            <a:spAutoFit/>
          </a:bodyPr>
          <a:lstStyle/>
          <a:p>
            <a:r>
              <a:rPr lang="en-US" dirty="0"/>
              <a:t>*This mortality rate is IRRESPECTIVE of ejection fraction*</a:t>
            </a:r>
          </a:p>
        </p:txBody>
      </p:sp>
    </p:spTree>
    <p:extLst>
      <p:ext uri="{BB962C8B-B14F-4D97-AF65-F5344CB8AC3E}">
        <p14:creationId xmlns:p14="http://schemas.microsoft.com/office/powerpoint/2010/main" val="1736776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3CF6-45D6-1DEB-E810-7D34C1ACFC0F}"/>
              </a:ext>
            </a:extLst>
          </p:cNvPr>
          <p:cNvSpPr>
            <a:spLocks noGrp="1"/>
          </p:cNvSpPr>
          <p:nvPr>
            <p:ph type="title"/>
          </p:nvPr>
        </p:nvSpPr>
        <p:spPr/>
        <p:txBody>
          <a:bodyPr/>
          <a:lstStyle/>
          <a:p>
            <a:pPr algn="ctr"/>
            <a:r>
              <a:rPr lang="en-US" dirty="0">
                <a:latin typeface="Encode Sans Normal" panose="02000000000000000000" pitchFamily="2" charset="0"/>
              </a:rPr>
              <a:t>Questions?</a:t>
            </a:r>
          </a:p>
        </p:txBody>
      </p:sp>
      <p:pic>
        <p:nvPicPr>
          <p:cNvPr id="3074" name="Picture 2" descr="The Awkward Yeti">
            <a:extLst>
              <a:ext uri="{FF2B5EF4-FFF2-40B4-BE49-F238E27FC236}">
                <a16:creationId xmlns:a16="http://schemas.microsoft.com/office/drawing/2014/main" id="{65738C8C-2381-456C-833E-5C37A0971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3260" y="1551305"/>
            <a:ext cx="4941570" cy="4941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321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C326B8-6149-4EDF-BC3D-1FE30B6B964F}"/>
              </a:ext>
            </a:extLst>
          </p:cNvPr>
          <p:cNvPicPr>
            <a:picLocks noChangeAspect="1"/>
          </p:cNvPicPr>
          <p:nvPr/>
        </p:nvPicPr>
        <p:blipFill rotWithShape="1">
          <a:blip r:embed="rId2"/>
          <a:srcRect b="11703"/>
          <a:stretch/>
        </p:blipFill>
        <p:spPr>
          <a:xfrm>
            <a:off x="971757" y="554736"/>
            <a:ext cx="9649212" cy="5545075"/>
          </a:xfrm>
          <a:prstGeom prst="rect">
            <a:avLst/>
          </a:prstGeom>
        </p:spPr>
      </p:pic>
    </p:spTree>
    <p:extLst>
      <p:ext uri="{BB962C8B-B14F-4D97-AF65-F5344CB8AC3E}">
        <p14:creationId xmlns:p14="http://schemas.microsoft.com/office/powerpoint/2010/main" val="201840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239395"/>
            <a:ext cx="10515600" cy="1325563"/>
          </a:xfrm>
        </p:spPr>
        <p:txBody>
          <a:bodyPr>
            <a:normAutofit/>
          </a:bodyPr>
          <a:lstStyle/>
          <a:p>
            <a:r>
              <a:rPr lang="en-US" sz="3600" dirty="0">
                <a:latin typeface="Encode Sans Normal" panose="02000000000000000000" pitchFamily="2" charset="0"/>
              </a:rPr>
              <a:t>Characterizing the Advanced HF phenotype</a:t>
            </a:r>
          </a:p>
        </p:txBody>
      </p:sp>
      <p:sp>
        <p:nvSpPr>
          <p:cNvPr id="3" name="Content Placeholder 2"/>
          <p:cNvSpPr>
            <a:spLocks noGrp="1"/>
          </p:cNvSpPr>
          <p:nvPr>
            <p:ph idx="1"/>
          </p:nvPr>
        </p:nvSpPr>
        <p:spPr>
          <a:xfrm>
            <a:off x="502920" y="1911254"/>
            <a:ext cx="11186160" cy="4118610"/>
          </a:xfrm>
        </p:spPr>
        <p:txBody>
          <a:bodyPr>
            <a:normAutofit fontScale="92500" lnSpcReduction="20000"/>
          </a:bodyPr>
          <a:lstStyle/>
          <a:p>
            <a:r>
              <a:rPr lang="en-US" dirty="0">
                <a:latin typeface="Open Sans"/>
              </a:rPr>
              <a:t>Functional Class</a:t>
            </a:r>
          </a:p>
          <a:p>
            <a:endParaRPr lang="en-US" dirty="0">
              <a:latin typeface="Open Sans"/>
            </a:endParaRPr>
          </a:p>
          <a:p>
            <a:endParaRPr lang="en-US" dirty="0">
              <a:latin typeface="Open Sans"/>
            </a:endParaRPr>
          </a:p>
          <a:p>
            <a:r>
              <a:rPr lang="en-US" dirty="0" err="1">
                <a:latin typeface="Open Sans"/>
              </a:rPr>
              <a:t>Intermacs</a:t>
            </a:r>
            <a:r>
              <a:rPr lang="en-US" dirty="0">
                <a:latin typeface="Open Sans"/>
              </a:rPr>
              <a:t> Class</a:t>
            </a:r>
          </a:p>
          <a:p>
            <a:endParaRPr lang="en-US" dirty="0">
              <a:latin typeface="Open Sans"/>
            </a:endParaRPr>
          </a:p>
          <a:p>
            <a:endParaRPr lang="en-US" dirty="0">
              <a:latin typeface="Open Sans"/>
            </a:endParaRPr>
          </a:p>
          <a:p>
            <a:r>
              <a:rPr lang="en-US" dirty="0">
                <a:latin typeface="Open Sans"/>
              </a:rPr>
              <a:t>Exercise Capacity (Peak Oxygen consumption)</a:t>
            </a:r>
          </a:p>
          <a:p>
            <a:endParaRPr lang="en-US" dirty="0">
              <a:latin typeface="Open Sans"/>
            </a:endParaRPr>
          </a:p>
          <a:p>
            <a:endParaRPr lang="en-US" dirty="0">
              <a:latin typeface="Open Sans"/>
            </a:endParaRPr>
          </a:p>
          <a:p>
            <a:r>
              <a:rPr lang="en-US" dirty="0">
                <a:latin typeface="Open Sans"/>
              </a:rPr>
              <a:t>Clinical Events/Landmarks</a:t>
            </a:r>
          </a:p>
        </p:txBody>
      </p:sp>
    </p:spTree>
    <p:extLst>
      <p:ext uri="{BB962C8B-B14F-4D97-AF65-F5344CB8AC3E}">
        <p14:creationId xmlns:p14="http://schemas.microsoft.com/office/powerpoint/2010/main" val="3625390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6E0778-0CFB-4629-81E2-180D13C19FD8}"/>
              </a:ext>
            </a:extLst>
          </p:cNvPr>
          <p:cNvPicPr>
            <a:picLocks noChangeAspect="1"/>
          </p:cNvPicPr>
          <p:nvPr/>
        </p:nvPicPr>
        <p:blipFill>
          <a:blip r:embed="rId2"/>
          <a:stretch>
            <a:fillRect/>
          </a:stretch>
        </p:blipFill>
        <p:spPr>
          <a:xfrm>
            <a:off x="196058" y="294494"/>
            <a:ext cx="11799884" cy="5850446"/>
          </a:xfrm>
          <a:prstGeom prst="rect">
            <a:avLst/>
          </a:prstGeom>
        </p:spPr>
      </p:pic>
    </p:spTree>
    <p:extLst>
      <p:ext uri="{BB962C8B-B14F-4D97-AF65-F5344CB8AC3E}">
        <p14:creationId xmlns:p14="http://schemas.microsoft.com/office/powerpoint/2010/main" val="3056113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A859F-09FA-4B22-B3CA-9AA176A47CA2}"/>
              </a:ext>
            </a:extLst>
          </p:cNvPr>
          <p:cNvSpPr>
            <a:spLocks noGrp="1"/>
          </p:cNvSpPr>
          <p:nvPr>
            <p:ph type="title"/>
          </p:nvPr>
        </p:nvSpPr>
        <p:spPr>
          <a:xfrm>
            <a:off x="113580" y="97706"/>
            <a:ext cx="11273287" cy="670045"/>
          </a:xfrm>
        </p:spPr>
        <p:txBody>
          <a:bodyPr>
            <a:normAutofit fontScale="90000"/>
          </a:bodyPr>
          <a:lstStyle/>
          <a:p>
            <a:r>
              <a:rPr lang="en-US" dirty="0">
                <a:latin typeface="Encode Sans Normal" panose="02000000000000000000" pitchFamily="2" charset="0"/>
              </a:rPr>
              <a:t>Clinical Events</a:t>
            </a:r>
          </a:p>
        </p:txBody>
      </p:sp>
      <p:pic>
        <p:nvPicPr>
          <p:cNvPr id="4" name="Picture 3">
            <a:extLst>
              <a:ext uri="{FF2B5EF4-FFF2-40B4-BE49-F238E27FC236}">
                <a16:creationId xmlns:a16="http://schemas.microsoft.com/office/drawing/2014/main" id="{49682DAF-7FDB-4669-BD50-E1478FDBEE34}"/>
              </a:ext>
            </a:extLst>
          </p:cNvPr>
          <p:cNvPicPr>
            <a:picLocks noChangeAspect="1"/>
          </p:cNvPicPr>
          <p:nvPr/>
        </p:nvPicPr>
        <p:blipFill>
          <a:blip r:embed="rId2"/>
          <a:stretch>
            <a:fillRect/>
          </a:stretch>
        </p:blipFill>
        <p:spPr>
          <a:xfrm>
            <a:off x="1280484" y="869876"/>
            <a:ext cx="9337267" cy="4582858"/>
          </a:xfrm>
          <a:prstGeom prst="rect">
            <a:avLst/>
          </a:prstGeom>
        </p:spPr>
      </p:pic>
      <p:sp>
        <p:nvSpPr>
          <p:cNvPr id="5" name="TextBox 4">
            <a:extLst>
              <a:ext uri="{FF2B5EF4-FFF2-40B4-BE49-F238E27FC236}">
                <a16:creationId xmlns:a16="http://schemas.microsoft.com/office/drawing/2014/main" id="{F56FA54E-1F10-4609-A745-51D00F7DC834}"/>
              </a:ext>
            </a:extLst>
          </p:cNvPr>
          <p:cNvSpPr txBox="1"/>
          <p:nvPr/>
        </p:nvSpPr>
        <p:spPr>
          <a:xfrm>
            <a:off x="1280484" y="5529187"/>
            <a:ext cx="6684264" cy="1015663"/>
          </a:xfrm>
          <a:prstGeom prst="rect">
            <a:avLst/>
          </a:prstGeom>
          <a:noFill/>
        </p:spPr>
        <p:txBody>
          <a:bodyPr wrap="square" rtlCol="0">
            <a:spAutoFit/>
          </a:bodyPr>
          <a:lstStyle/>
          <a:p>
            <a:r>
              <a:rPr lang="en-US" sz="2000" dirty="0">
                <a:latin typeface="Open Sans"/>
              </a:rPr>
              <a:t>Additional considerations:</a:t>
            </a:r>
          </a:p>
          <a:p>
            <a:pPr marL="285750" indent="-285750">
              <a:buFontTx/>
              <a:buChar char="-"/>
            </a:pPr>
            <a:r>
              <a:rPr lang="en-US" sz="2000" dirty="0">
                <a:latin typeface="Open Sans"/>
              </a:rPr>
              <a:t>Use of inotropic medications</a:t>
            </a:r>
          </a:p>
          <a:p>
            <a:pPr marL="285750" indent="-285750">
              <a:buFontTx/>
              <a:buChar char="-"/>
            </a:pPr>
            <a:r>
              <a:rPr lang="en-US" sz="2000" dirty="0">
                <a:latin typeface="Open Sans"/>
              </a:rPr>
              <a:t>CRT “Non-responders”</a:t>
            </a:r>
          </a:p>
        </p:txBody>
      </p:sp>
      <p:sp>
        <p:nvSpPr>
          <p:cNvPr id="6" name="Rectangle 5">
            <a:extLst>
              <a:ext uri="{FF2B5EF4-FFF2-40B4-BE49-F238E27FC236}">
                <a16:creationId xmlns:a16="http://schemas.microsoft.com/office/drawing/2014/main" id="{591960CF-58EB-48B3-A61E-52298793C201}"/>
              </a:ext>
            </a:extLst>
          </p:cNvPr>
          <p:cNvSpPr/>
          <p:nvPr/>
        </p:nvSpPr>
        <p:spPr>
          <a:xfrm>
            <a:off x="6910700" y="6329407"/>
            <a:ext cx="3131820" cy="430887"/>
          </a:xfrm>
          <a:prstGeom prst="rect">
            <a:avLst/>
          </a:prstGeom>
        </p:spPr>
        <p:txBody>
          <a:bodyPr wrap="square">
            <a:spAutoFit/>
          </a:bodyPr>
          <a:lstStyle/>
          <a:p>
            <a:r>
              <a:rPr lang="en-US" sz="1100" dirty="0" err="1"/>
              <a:t>Yancy</a:t>
            </a:r>
            <a:r>
              <a:rPr lang="en-US" sz="1100" dirty="0"/>
              <a:t>, CW et al. 2013 ACCF/AHA Heart Failure Guideline</a:t>
            </a:r>
          </a:p>
        </p:txBody>
      </p:sp>
    </p:spTree>
    <p:extLst>
      <p:ext uri="{BB962C8B-B14F-4D97-AF65-F5344CB8AC3E}">
        <p14:creationId xmlns:p14="http://schemas.microsoft.com/office/powerpoint/2010/main" val="3885015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D39240F-2809-432A-99C8-0E59F89205CA}"/>
              </a:ext>
            </a:extLst>
          </p:cNvPr>
          <p:cNvSpPr>
            <a:spLocks noGrp="1" noChangeArrowheads="1"/>
          </p:cNvSpPr>
          <p:nvPr>
            <p:ph type="title"/>
          </p:nvPr>
        </p:nvSpPr>
        <p:spPr>
          <a:xfrm>
            <a:off x="243157" y="149615"/>
            <a:ext cx="8229600" cy="1371600"/>
          </a:xfrm>
        </p:spPr>
        <p:txBody>
          <a:bodyPr>
            <a:normAutofit/>
          </a:bodyPr>
          <a:lstStyle/>
          <a:p>
            <a:pPr>
              <a:defRPr/>
            </a:pPr>
            <a:r>
              <a:rPr lang="en-US" sz="4000" dirty="0"/>
              <a:t>Prognosis- Cardiopulmonary Exercise Testing</a:t>
            </a:r>
          </a:p>
        </p:txBody>
      </p:sp>
      <p:sp>
        <p:nvSpPr>
          <p:cNvPr id="5" name="Rectangle 3">
            <a:extLst>
              <a:ext uri="{FF2B5EF4-FFF2-40B4-BE49-F238E27FC236}">
                <a16:creationId xmlns:a16="http://schemas.microsoft.com/office/drawing/2014/main" id="{9DF8D8FE-337E-4423-A9DD-C86ABFE1BC55}"/>
              </a:ext>
            </a:extLst>
          </p:cNvPr>
          <p:cNvSpPr txBox="1">
            <a:spLocks noChangeArrowheads="1"/>
          </p:cNvSpPr>
          <p:nvPr/>
        </p:nvSpPr>
        <p:spPr>
          <a:xfrm>
            <a:off x="793392" y="2062235"/>
            <a:ext cx="4068039" cy="749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en-US" altLang="en-US" sz="2000" b="1" dirty="0">
                <a:ea typeface="ＭＳ Ｐゴシック"/>
                <a:cs typeface="ＭＳ Ｐゴシック"/>
              </a:rPr>
              <a:t>C.O. =    </a:t>
            </a:r>
            <a:r>
              <a:rPr lang="en-US" altLang="en-US" sz="2000" b="1" u="sng" dirty="0">
                <a:ea typeface="ＭＳ Ｐゴシック"/>
                <a:cs typeface="ＭＳ Ｐゴシック"/>
              </a:rPr>
              <a:t>		 VO</a:t>
            </a:r>
            <a:r>
              <a:rPr lang="en-US" altLang="en-US" sz="2000" b="1" u="sng" baseline="-25000" dirty="0">
                <a:ea typeface="ＭＳ Ｐゴシック"/>
                <a:cs typeface="ＭＳ Ｐゴシック"/>
              </a:rPr>
              <a:t>2</a:t>
            </a:r>
            <a:r>
              <a:rPr lang="en-US" altLang="en-US" sz="2000" b="1" u="sng" dirty="0">
                <a:ea typeface="ＭＳ Ｐゴシック"/>
                <a:cs typeface="ＭＳ Ｐゴシック"/>
              </a:rPr>
              <a:t> 		</a:t>
            </a:r>
          </a:p>
          <a:p>
            <a:pPr>
              <a:buFont typeface="Wingdings" pitchFamily="2" charset="2"/>
              <a:buNone/>
            </a:pPr>
            <a:r>
              <a:rPr lang="en-US" altLang="en-US" sz="2000" b="1" dirty="0">
                <a:ea typeface="ＭＳ Ｐゴシック"/>
                <a:cs typeface="ＭＳ Ｐゴシック"/>
              </a:rPr>
              <a:t>		     13.6*</a:t>
            </a:r>
            <a:r>
              <a:rPr lang="en-US" altLang="en-US" sz="2000" b="1" dirty="0" err="1">
                <a:ea typeface="ＭＳ Ｐゴシック"/>
                <a:cs typeface="ＭＳ Ｐゴシック"/>
              </a:rPr>
              <a:t>HgB</a:t>
            </a:r>
            <a:r>
              <a:rPr lang="en-US" altLang="en-US" sz="2000" b="1" dirty="0">
                <a:ea typeface="ＭＳ Ｐゴシック"/>
                <a:cs typeface="ＭＳ Ｐゴシック"/>
              </a:rPr>
              <a:t>*(S</a:t>
            </a:r>
            <a:r>
              <a:rPr lang="en-US" altLang="en-US" sz="2000" b="1" baseline="-25000" dirty="0">
                <a:ea typeface="ＭＳ Ｐゴシック"/>
                <a:cs typeface="ＭＳ Ｐゴシック"/>
              </a:rPr>
              <a:t>A</a:t>
            </a:r>
            <a:r>
              <a:rPr lang="en-US" altLang="en-US" sz="2000" b="1" dirty="0">
                <a:ea typeface="ＭＳ Ｐゴシック"/>
                <a:cs typeface="ＭＳ Ｐゴシック"/>
              </a:rPr>
              <a:t>O</a:t>
            </a:r>
            <a:r>
              <a:rPr lang="en-US" altLang="en-US" sz="2000" b="1" baseline="-25000" dirty="0">
                <a:ea typeface="ＭＳ Ｐゴシック"/>
                <a:cs typeface="ＭＳ Ｐゴシック"/>
              </a:rPr>
              <a:t>2</a:t>
            </a:r>
            <a:r>
              <a:rPr lang="en-US" altLang="en-US" sz="2000" b="1" dirty="0">
                <a:ea typeface="ＭＳ Ｐゴシック"/>
                <a:cs typeface="ＭＳ Ｐゴシック"/>
              </a:rPr>
              <a:t>-S</a:t>
            </a:r>
            <a:r>
              <a:rPr lang="en-US" altLang="en-US" sz="2000" b="1" baseline="-25000" dirty="0">
                <a:ea typeface="ＭＳ Ｐゴシック"/>
                <a:cs typeface="ＭＳ Ｐゴシック"/>
              </a:rPr>
              <a:t>V</a:t>
            </a:r>
            <a:r>
              <a:rPr lang="en-US" altLang="en-US" sz="2000" b="1" dirty="0">
                <a:ea typeface="ＭＳ Ｐゴシック"/>
                <a:cs typeface="ＭＳ Ｐゴシック"/>
              </a:rPr>
              <a:t>O</a:t>
            </a:r>
            <a:r>
              <a:rPr lang="en-US" altLang="en-US" sz="2000" b="1" baseline="-25000" dirty="0">
                <a:ea typeface="ＭＳ Ｐゴシック"/>
                <a:cs typeface="ＭＳ Ｐゴシック"/>
              </a:rPr>
              <a:t>2</a:t>
            </a:r>
            <a:r>
              <a:rPr lang="en-US" altLang="en-US" sz="2000" b="1" dirty="0">
                <a:ea typeface="ＭＳ Ｐゴシック"/>
                <a:cs typeface="ＭＳ Ｐゴシック"/>
              </a:rPr>
              <a:t>)</a:t>
            </a:r>
          </a:p>
        </p:txBody>
      </p:sp>
      <p:pic>
        <p:nvPicPr>
          <p:cNvPr id="6" name="Picture 6" descr="amy01">
            <a:extLst>
              <a:ext uri="{FF2B5EF4-FFF2-40B4-BE49-F238E27FC236}">
                <a16:creationId xmlns:a16="http://schemas.microsoft.com/office/drawing/2014/main" id="{7998CE7A-D3C9-4D4E-8200-8FCAC7AD2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866" y="3038108"/>
            <a:ext cx="4448910" cy="312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25629FE-7A14-495B-AE56-D27129E069EB}"/>
              </a:ext>
            </a:extLst>
          </p:cNvPr>
          <p:cNvPicPr>
            <a:picLocks noChangeAspect="1"/>
          </p:cNvPicPr>
          <p:nvPr/>
        </p:nvPicPr>
        <p:blipFill>
          <a:blip r:embed="rId3"/>
          <a:stretch>
            <a:fillRect/>
          </a:stretch>
        </p:blipFill>
        <p:spPr>
          <a:xfrm>
            <a:off x="5198115" y="1395484"/>
            <a:ext cx="6549283" cy="4502395"/>
          </a:xfrm>
          <a:prstGeom prst="rect">
            <a:avLst/>
          </a:prstGeom>
        </p:spPr>
      </p:pic>
    </p:spTree>
    <p:extLst>
      <p:ext uri="{BB962C8B-B14F-4D97-AF65-F5344CB8AC3E}">
        <p14:creationId xmlns:p14="http://schemas.microsoft.com/office/powerpoint/2010/main" val="283577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U of I font">
      <a:majorFont>
        <a:latin typeface="Public Sans"/>
        <a:ea typeface=""/>
        <a:cs typeface=""/>
      </a:majorFont>
      <a:minorFont>
        <a:latin typeface="Public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DBFF16DA3D5A4393F671D5257A4EBB" ma:contentTypeVersion="19" ma:contentTypeDescription="Create a new document." ma:contentTypeScope="" ma:versionID="3e72ae9ad044b95b983ebbd0a4a06e79">
  <xsd:schema xmlns:xsd="http://www.w3.org/2001/XMLSchema" xmlns:xs="http://www.w3.org/2001/XMLSchema" xmlns:p="http://schemas.microsoft.com/office/2006/metadata/properties" xmlns:ns2="c5432f1c-0be8-421e-b220-83b89005b8d0" xmlns:ns3="fa0b5929-c33b-4958-b62e-93a60a4ab70d" targetNamespace="http://schemas.microsoft.com/office/2006/metadata/properties" ma:root="true" ma:fieldsID="13a881db2ba965eb284cd82ff50a6e5f" ns2:_="" ns3:_="">
    <xsd:import namespace="c5432f1c-0be8-421e-b220-83b89005b8d0"/>
    <xsd:import namespace="fa0b5929-c33b-4958-b62e-93a60a4ab70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432f1c-0be8-421e-b220-83b89005b8d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b7f11e6-e9bb-4bfa-bacd-d657d69d6c32}" ma:internalName="TaxCatchAll" ma:showField="CatchAllData" ma:web="c5432f1c-0be8-421e-b220-83b89005b8d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a0b5929-c33b-4958-b62e-93a60a4ab70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924f0ff-682f-4b97-8273-0421c1f819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a0b5929-c33b-4958-b62e-93a60a4ab70d">
      <Terms xmlns="http://schemas.microsoft.com/office/infopath/2007/PartnerControls"/>
    </lcf76f155ced4ddcb4097134ff3c332f>
    <TaxCatchAll xmlns="c5432f1c-0be8-421e-b220-83b89005b8d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E1657C-1F4F-4240-A9E5-8CDC8BBFB0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432f1c-0be8-421e-b220-83b89005b8d0"/>
    <ds:schemaRef ds:uri="fa0b5929-c33b-4958-b62e-93a60a4ab7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EC296B-BE13-410F-B427-691856DB80F8}">
  <ds:schemaRefs>
    <ds:schemaRef ds:uri="http://www.w3.org/XML/1998/namespace"/>
    <ds:schemaRef ds:uri="http://purl.org/dc/terms/"/>
    <ds:schemaRef ds:uri="aee5f393-82bc-44e4-978a-b3c32b8b8ecc"/>
    <ds:schemaRef ds:uri="http://schemas.openxmlformats.org/package/2006/metadata/core-properties"/>
    <ds:schemaRef ds:uri="http://schemas.microsoft.com/office/infopath/2007/PartnerControls"/>
    <ds:schemaRef ds:uri="http://schemas.microsoft.com/office/2006/metadata/properties"/>
    <ds:schemaRef ds:uri="http://purl.org/dc/elements/1.1/"/>
    <ds:schemaRef ds:uri="http://schemas.microsoft.com/office/2006/documentManagement/types"/>
    <ds:schemaRef ds:uri="http://purl.org/dc/dcmitype/"/>
    <ds:schemaRef ds:uri="fa0b5929-c33b-4958-b62e-93a60a4ab70d"/>
    <ds:schemaRef ds:uri="c5432f1c-0be8-421e-b220-83b89005b8d0"/>
  </ds:schemaRefs>
</ds:datastoreItem>
</file>

<file path=customXml/itemProps3.xml><?xml version="1.0" encoding="utf-8"?>
<ds:datastoreItem xmlns:ds="http://schemas.openxmlformats.org/officeDocument/2006/customXml" ds:itemID="{2EC41EC4-2272-4C97-942C-178715415F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893</TotalTime>
  <Words>2104</Words>
  <Application>Microsoft Office PowerPoint</Application>
  <PresentationFormat>Widescreen</PresentationFormat>
  <Paragraphs>270</Paragraphs>
  <Slides>40</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40</vt:i4>
      </vt:variant>
    </vt:vector>
  </HeadingPairs>
  <TitlesOfParts>
    <vt:vector size="54" baseType="lpstr">
      <vt:lpstr>ＭＳ Ｐゴシック</vt:lpstr>
      <vt:lpstr>Aptos</vt:lpstr>
      <vt:lpstr>Arial</vt:lpstr>
      <vt:lpstr>Elsevier Sans</vt:lpstr>
      <vt:lpstr>Encode Sans Normal</vt:lpstr>
      <vt:lpstr>Helvetica Neue</vt:lpstr>
      <vt:lpstr>Open Sans</vt:lpstr>
      <vt:lpstr>Public Sans</vt:lpstr>
      <vt:lpstr>Ringside Narrow Black</vt:lpstr>
      <vt:lpstr>Ringside Narrow Semi</vt:lpstr>
      <vt:lpstr>Roboto</vt:lpstr>
      <vt:lpstr>Times New Roman</vt:lpstr>
      <vt:lpstr>Wingdings</vt:lpstr>
      <vt:lpstr>Office Theme</vt:lpstr>
      <vt:lpstr>Introduction to Advanced Heart Failure Therapies</vt:lpstr>
      <vt:lpstr>Learning Objectives</vt:lpstr>
      <vt:lpstr>Heart Failure by Numbers</vt:lpstr>
      <vt:lpstr>Why do we care about Heart Failure?</vt:lpstr>
      <vt:lpstr>PowerPoint Presentation</vt:lpstr>
      <vt:lpstr>Characterizing the Advanced HF phenotype</vt:lpstr>
      <vt:lpstr>PowerPoint Presentation</vt:lpstr>
      <vt:lpstr>Clinical Events</vt:lpstr>
      <vt:lpstr>Prognosis- Cardiopulmonary Exercise Testing</vt:lpstr>
      <vt:lpstr>Prognosis - Cardiopulmonary Exercise Testing</vt:lpstr>
      <vt:lpstr>Where to next?</vt:lpstr>
      <vt:lpstr>Left Ventricular Assist Devices (LVADs)</vt:lpstr>
      <vt:lpstr>LVAD Components</vt:lpstr>
      <vt:lpstr>Ventricular Device Innovation</vt:lpstr>
      <vt:lpstr>Normal Physiology</vt:lpstr>
      <vt:lpstr>PowerPoint Presentation</vt:lpstr>
      <vt:lpstr>PowerPoint Presentation</vt:lpstr>
      <vt:lpstr>PowerPoint Presentation</vt:lpstr>
      <vt:lpstr>LVAD parameters</vt:lpstr>
      <vt:lpstr>PowerPoint Presentation</vt:lpstr>
      <vt:lpstr>PowerPoint Presentation</vt:lpstr>
      <vt:lpstr>Contraindications to LVAD implant</vt:lpstr>
      <vt:lpstr>What are the outcomes after LVAD implantation?</vt:lpstr>
      <vt:lpstr>Cardiac Transplantation</vt:lpstr>
      <vt:lpstr>Introduction to Transplant</vt:lpstr>
      <vt:lpstr>PowerPoint Presentation</vt:lpstr>
      <vt:lpstr>PowerPoint Presentation</vt:lpstr>
      <vt:lpstr>PowerPoint Presentation</vt:lpstr>
      <vt:lpstr>PowerPoint Presentation</vt:lpstr>
      <vt:lpstr>Procurement </vt:lpstr>
      <vt:lpstr>Surgical Techniques</vt:lpstr>
      <vt:lpstr>Immunosuppressive Strategies</vt:lpstr>
      <vt:lpstr>Post Transplant Immunosuppression</vt:lpstr>
      <vt:lpstr>Rejection Surveillance</vt:lpstr>
      <vt:lpstr>Post Transplant Complications</vt:lpstr>
      <vt:lpstr>PowerPoint Presentation</vt:lpstr>
      <vt:lpstr>Overall survival</vt:lpstr>
      <vt:lpstr>Overall survival</vt:lpstr>
      <vt:lpstr>Key Points</vt:lpstr>
      <vt:lpstr>Questions?</vt:lpstr>
    </vt:vector>
  </TitlesOfParts>
  <Company>University of Idaho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ECHO Idaho</dc:title>
  <dc:creator>Chau, Hong-Yen (hchau@uidaho.edu)</dc:creator>
  <cp:lastModifiedBy>Winters Juel, Lynsey (lwintersjuel@uidaho.edu)</cp:lastModifiedBy>
  <cp:revision>24</cp:revision>
  <dcterms:created xsi:type="dcterms:W3CDTF">2024-12-26T20:06:10Z</dcterms:created>
  <dcterms:modified xsi:type="dcterms:W3CDTF">2026-02-05T15:26:22Z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0x0101003ADBFF16DA3D5A4393F671D5257A4EBB</vt:lpwstr>
  </property>
  <property fmtid="{D5CDD505-2E9C-101B-9397-08002B2CF9AE}" pid="3" name="MediaServiceImageTags">
    <vt:lpwstr/>
  </property>
</Properties>
</file>